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9"/>
  </p:notesMasterIdLst>
  <p:handoutMasterIdLst>
    <p:handoutMasterId r:id="rId30"/>
  </p:handoutMasterIdLst>
  <p:sldIdLst>
    <p:sldId id="257" r:id="rId2"/>
    <p:sldId id="301" r:id="rId3"/>
    <p:sldId id="264" r:id="rId4"/>
    <p:sldId id="259" r:id="rId5"/>
    <p:sldId id="276" r:id="rId6"/>
    <p:sldId id="288" r:id="rId7"/>
    <p:sldId id="272" r:id="rId8"/>
    <p:sldId id="287" r:id="rId9"/>
    <p:sldId id="275" r:id="rId10"/>
    <p:sldId id="278" r:id="rId11"/>
    <p:sldId id="302" r:id="rId12"/>
    <p:sldId id="290" r:id="rId13"/>
    <p:sldId id="289" r:id="rId14"/>
    <p:sldId id="286" r:id="rId15"/>
    <p:sldId id="300" r:id="rId16"/>
    <p:sldId id="280" r:id="rId17"/>
    <p:sldId id="291" r:id="rId18"/>
    <p:sldId id="303" r:id="rId19"/>
    <p:sldId id="304" r:id="rId20"/>
    <p:sldId id="281" r:id="rId21"/>
    <p:sldId id="292" r:id="rId22"/>
    <p:sldId id="282" r:id="rId23"/>
    <p:sldId id="305" r:id="rId24"/>
    <p:sldId id="284" r:id="rId25"/>
    <p:sldId id="283" r:id="rId26"/>
    <p:sldId id="295" r:id="rId27"/>
    <p:sldId id="294" r:id="rId2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70050" autoAdjust="0"/>
  </p:normalViewPr>
  <p:slideViewPr>
    <p:cSldViewPr showGuides="1">
      <p:cViewPr>
        <p:scale>
          <a:sx n="56" d="100"/>
          <a:sy n="56" d="100"/>
        </p:scale>
        <p:origin x="-1776" y="138"/>
      </p:cViewPr>
      <p:guideLst>
        <p:guide orient="horz" pos="2160"/>
        <p:guide pos="2880"/>
      </p:guideLst>
    </p:cSldViewPr>
  </p:slideViewPr>
  <p:outlineViewPr>
    <p:cViewPr>
      <p:scale>
        <a:sx n="33" d="100"/>
        <a:sy n="33" d="100"/>
      </p:scale>
      <p:origin x="317" y="2010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5729A86-FBD3-4F04-8C61-5AD94D90713A}" type="datetimeFigureOut">
              <a:rPr lang="de-DE" smtClean="0"/>
              <a:pPr/>
              <a:t>16.09.2017</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B2AAD7D-7F15-45EE-9FD5-0B218B65C094}" type="slidenum">
              <a:rPr lang="de-DE" smtClean="0"/>
              <a:pPr/>
              <a:t>‹Nr.›</a:t>
            </a:fld>
            <a:endParaRPr lang="de-DE"/>
          </a:p>
        </p:txBody>
      </p:sp>
    </p:spTree>
    <p:extLst>
      <p:ext uri="{BB962C8B-B14F-4D97-AF65-F5344CB8AC3E}">
        <p14:creationId xmlns:p14="http://schemas.microsoft.com/office/powerpoint/2010/main" val="3629970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685709D-AA4F-48EB-A32A-8BE4CE507EA5}" type="datetimeFigureOut">
              <a:rPr lang="de-DE" smtClean="0"/>
              <a:pPr/>
              <a:t>16.09.2017</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5E3D25EC-A490-4146-A28D-5DFF9562542E}" type="slidenum">
              <a:rPr lang="de-DE" smtClean="0"/>
              <a:pPr/>
              <a:t>‹Nr.›</a:t>
            </a:fld>
            <a:endParaRPr lang="de-DE"/>
          </a:p>
        </p:txBody>
      </p:sp>
    </p:spTree>
    <p:extLst>
      <p:ext uri="{BB962C8B-B14F-4D97-AF65-F5344CB8AC3E}">
        <p14:creationId xmlns:p14="http://schemas.microsoft.com/office/powerpoint/2010/main" val="358718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Fotos: </a:t>
            </a:r>
          </a:p>
          <a:p>
            <a:pPr marL="171450" indent="-171450">
              <a:buFont typeface="Arial" panose="020B0604020202020204" pitchFamily="34" charset="0"/>
              <a:buChar char="•"/>
            </a:pPr>
            <a:r>
              <a:rPr lang="de-DE" dirty="0" smtClean="0"/>
              <a:t>https://</a:t>
            </a:r>
            <a:r>
              <a:rPr lang="de-DE" dirty="0" err="1" smtClean="0"/>
              <a:t>schoepfwerk.wordpress.com</a:t>
            </a:r>
            <a:r>
              <a:rPr lang="de-DE" dirty="0" smtClean="0"/>
              <a:t>/</a:t>
            </a:r>
            <a:r>
              <a:rPr lang="de-DE" dirty="0" err="1" smtClean="0"/>
              <a:t>page</a:t>
            </a:r>
            <a:r>
              <a:rPr lang="de-DE" dirty="0" smtClean="0"/>
              <a:t>/3/</a:t>
            </a:r>
          </a:p>
          <a:p>
            <a:pPr marL="171450" indent="-171450">
              <a:buFont typeface="Arial" panose="020B0604020202020204" pitchFamily="34" charset="0"/>
              <a:buChar char="•"/>
            </a:pPr>
            <a:r>
              <a:rPr lang="de-DE" dirty="0" err="1" smtClean="0"/>
              <a:t>Havfen</a:t>
            </a:r>
            <a:r>
              <a:rPr lang="de-DE" baseline="0" dirty="0" smtClean="0"/>
              <a:t> Hannover</a:t>
            </a:r>
          </a:p>
          <a:p>
            <a:pPr marL="171450" indent="-171450">
              <a:buFont typeface="Arial" panose="020B0604020202020204" pitchFamily="34" charset="0"/>
              <a:buChar char="•"/>
            </a:pPr>
            <a:endParaRPr lang="de-DE" baseline="0" dirty="0" smtClean="0"/>
          </a:p>
          <a:p>
            <a:pPr marL="0" indent="0">
              <a:buFont typeface="Arial" panose="020B0604020202020204" pitchFamily="34" charset="0"/>
              <a:buNone/>
            </a:pPr>
            <a:r>
              <a:rPr lang="de-DE" dirty="0" smtClean="0"/>
              <a:t>nicht: (</a:t>
            </a:r>
            <a:r>
              <a:rPr lang="de-DE" dirty="0" err="1" smtClean="0"/>
              <a:t>SLUB</a:t>
            </a:r>
            <a:r>
              <a:rPr lang="de-DE" dirty="0" smtClean="0"/>
              <a:t> </a:t>
            </a:r>
            <a:r>
              <a:rPr lang="de-DE" dirty="0" err="1" smtClean="0"/>
              <a:t>Makerspace</a:t>
            </a:r>
            <a:r>
              <a:rPr lang="de-DE" dirty="0" smtClean="0"/>
              <a:t>)</a:t>
            </a:r>
            <a:endParaRPr lang="de-DE" baseline="0" dirty="0" smtClean="0"/>
          </a:p>
        </p:txBody>
      </p:sp>
      <p:sp>
        <p:nvSpPr>
          <p:cNvPr id="4" name="Foliennummernplatzhalter 3"/>
          <p:cNvSpPr>
            <a:spLocks noGrp="1"/>
          </p:cNvSpPr>
          <p:nvPr>
            <p:ph type="sldNum" sz="quarter" idx="10"/>
          </p:nvPr>
        </p:nvSpPr>
        <p:spPr/>
        <p:txBody>
          <a:bodyPr/>
          <a:lstStyle/>
          <a:p>
            <a:fld id="{F9FC6FC1-29D5-435B-B083-1FD16EAEDBD6}" type="slidenum">
              <a:rPr lang="de-DE" smtClean="0"/>
              <a:pPr/>
              <a:t>1</a:t>
            </a:fld>
            <a:endParaRPr lang="de-DE"/>
          </a:p>
        </p:txBody>
      </p:sp>
      <p:sp>
        <p:nvSpPr>
          <p:cNvPr id="5" name="Datumsplatzhalter 4"/>
          <p:cNvSpPr>
            <a:spLocks noGrp="1"/>
          </p:cNvSpPr>
          <p:nvPr>
            <p:ph type="dt" idx="1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imaginäre konkrete Situation: praktische</a:t>
            </a:r>
            <a:r>
              <a:rPr lang="de-DE" baseline="0" dirty="0" smtClean="0"/>
              <a:t> Beispiele</a:t>
            </a:r>
            <a:endParaRPr lang="de-DE" dirty="0" smtClean="0"/>
          </a:p>
          <a:p>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11</a:t>
            </a:fld>
            <a:endParaRPr lang="de-DE"/>
          </a:p>
        </p:txBody>
      </p:sp>
    </p:spTree>
    <p:extLst>
      <p:ext uri="{BB962C8B-B14F-4D97-AF65-F5344CB8AC3E}">
        <p14:creationId xmlns:p14="http://schemas.microsoft.com/office/powerpoint/2010/main" val="371421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Caption mit Text</a:t>
            </a:r>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12</a:t>
            </a:fld>
            <a:endParaRPr lang="de-DE"/>
          </a:p>
        </p:txBody>
      </p:sp>
    </p:spTree>
    <p:extLst>
      <p:ext uri="{BB962C8B-B14F-4D97-AF65-F5344CB8AC3E}">
        <p14:creationId xmlns:p14="http://schemas.microsoft.com/office/powerpoint/2010/main" val="1171763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lvl="0"/>
            <a:endParaRPr lang="de-DE" dirty="0" smtClean="0"/>
          </a:p>
        </p:txBody>
      </p:sp>
      <p:sp>
        <p:nvSpPr>
          <p:cNvPr id="4" name="Foliennummernplatzhalter 3"/>
          <p:cNvSpPr>
            <a:spLocks noGrp="1"/>
          </p:cNvSpPr>
          <p:nvPr>
            <p:ph type="sldNum" sz="quarter" idx="10"/>
          </p:nvPr>
        </p:nvSpPr>
        <p:spPr/>
        <p:txBody>
          <a:bodyPr/>
          <a:lstStyle/>
          <a:p>
            <a:fld id="{5E3D25EC-A490-4146-A28D-5DFF9562542E}" type="slidenum">
              <a:rPr lang="de-DE" smtClean="0"/>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14</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imaginäre konkrete Situation: praktische</a:t>
            </a:r>
            <a:r>
              <a:rPr lang="de-DE" baseline="0" dirty="0" smtClean="0"/>
              <a:t> Beispiele</a:t>
            </a:r>
            <a:endParaRPr lang="de-DE" dirty="0" smtClean="0"/>
          </a:p>
          <a:p>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16</a:t>
            </a:fld>
            <a:endParaRPr lang="de-DE"/>
          </a:p>
        </p:txBody>
      </p:sp>
    </p:spTree>
    <p:extLst>
      <p:ext uri="{BB962C8B-B14F-4D97-AF65-F5344CB8AC3E}">
        <p14:creationId xmlns:p14="http://schemas.microsoft.com/office/powerpoint/2010/main" val="3083866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Caption: eher Prozess mit World</a:t>
            </a:r>
            <a:r>
              <a:rPr lang="de-DE" baseline="0" dirty="0" smtClean="0"/>
              <a:t> Café</a:t>
            </a:r>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17</a:t>
            </a:fld>
            <a:endParaRPr lang="de-DE"/>
          </a:p>
        </p:txBody>
      </p:sp>
    </p:spTree>
    <p:extLst>
      <p:ext uri="{BB962C8B-B14F-4D97-AF65-F5344CB8AC3E}">
        <p14:creationId xmlns:p14="http://schemas.microsoft.com/office/powerpoint/2010/main" val="355863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spaghetti</a:t>
            </a:r>
            <a:r>
              <a:rPr lang="de-DE" baseline="0" dirty="0" smtClean="0"/>
              <a:t> </a:t>
            </a:r>
            <a:r>
              <a:rPr lang="de-DE" baseline="0" dirty="0" err="1" smtClean="0"/>
              <a:t>challenge</a:t>
            </a:r>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19</a:t>
            </a:fld>
            <a:endParaRPr lang="de-DE"/>
          </a:p>
        </p:txBody>
      </p:sp>
    </p:spTree>
    <p:extLst>
      <p:ext uri="{BB962C8B-B14F-4D97-AF65-F5344CB8AC3E}">
        <p14:creationId xmlns:p14="http://schemas.microsoft.com/office/powerpoint/2010/main" val="4279110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21</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imaginäre konkrete Situation: praktische</a:t>
            </a:r>
            <a:r>
              <a:rPr lang="de-DE" baseline="0" dirty="0" smtClean="0"/>
              <a:t> Beispiele</a:t>
            </a:r>
            <a:endParaRPr lang="de-DE" dirty="0" smtClean="0"/>
          </a:p>
          <a:p>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22</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Bsp. aus </a:t>
            </a:r>
            <a:r>
              <a:rPr lang="de-DE" dirty="0" err="1" smtClean="0"/>
              <a:t>VOW</a:t>
            </a:r>
            <a:r>
              <a:rPr lang="de-DE" dirty="0" smtClean="0"/>
              <a:t>, integriertes</a:t>
            </a:r>
            <a:r>
              <a:rPr lang="de-DE" baseline="0" dirty="0" smtClean="0"/>
              <a:t> Clustern</a:t>
            </a:r>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23</a:t>
            </a:fld>
            <a:endParaRPr lang="de-DE"/>
          </a:p>
        </p:txBody>
      </p:sp>
    </p:spTree>
    <p:extLst>
      <p:ext uri="{BB962C8B-B14F-4D97-AF65-F5344CB8AC3E}">
        <p14:creationId xmlns:p14="http://schemas.microsoft.com/office/powerpoint/2010/main" val="178699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Fleisch</a:t>
            </a:r>
            <a:r>
              <a:rPr lang="de-DE" baseline="0" dirty="0" smtClean="0"/>
              <a:t> bei Impact</a:t>
            </a:r>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24</a:t>
            </a:fld>
            <a:endParaRPr lang="de-DE"/>
          </a:p>
        </p:txBody>
      </p:sp>
    </p:spTree>
    <p:extLst>
      <p:ext uri="{BB962C8B-B14F-4D97-AF65-F5344CB8AC3E}">
        <p14:creationId xmlns:p14="http://schemas.microsoft.com/office/powerpoint/2010/main" val="332132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27</a:t>
            </a:fld>
            <a:endParaRPr lang="de-DE"/>
          </a:p>
        </p:txBody>
      </p:sp>
    </p:spTree>
    <p:extLst>
      <p:ext uri="{BB962C8B-B14F-4D97-AF65-F5344CB8AC3E}">
        <p14:creationId xmlns:p14="http://schemas.microsoft.com/office/powerpoint/2010/main" val="76106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spcBef>
                <a:spcPts val="600"/>
              </a:spcBef>
              <a:spcAft>
                <a:spcPts val="600"/>
              </a:spcAft>
            </a:pPr>
            <a:r>
              <a:rPr lang="de-DE" sz="1800" dirty="0" smtClean="0"/>
              <a:t/>
            </a:r>
            <a:br>
              <a:rPr lang="de-DE" sz="1800" dirty="0" smtClean="0"/>
            </a:br>
            <a:endParaRPr lang="de-DE" sz="1800" dirty="0" smtClean="0"/>
          </a:p>
          <a:p>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None/>
            </a:pPr>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mn-lt"/>
              </a:rPr>
              <a:t>Voraussetzung für die Entwicklung einer Vision ist, dass der Bedarf nach Identifikation, Orientierung, Legitimation und/oder Inspiration festgestellt wird</a:t>
            </a:r>
            <a:endParaRPr lang="de-DE" dirty="0" smtClean="0"/>
          </a:p>
          <a:p>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7</a:t>
            </a:fld>
            <a:endParaRPr lang="de-DE"/>
          </a:p>
        </p:txBody>
      </p:sp>
    </p:spTree>
    <p:extLst>
      <p:ext uri="{BB962C8B-B14F-4D97-AF65-F5344CB8AC3E}">
        <p14:creationId xmlns:p14="http://schemas.microsoft.com/office/powerpoint/2010/main" val="206627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imaginäre konkrete Situation: praktische</a:t>
            </a:r>
            <a:r>
              <a:rPr lang="de-DE" baseline="0" dirty="0" smtClean="0"/>
              <a:t> Beispiele</a:t>
            </a:r>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8</a:t>
            </a:fld>
            <a:endParaRPr lang="de-DE"/>
          </a:p>
        </p:txBody>
      </p:sp>
    </p:spTree>
    <p:extLst>
      <p:ext uri="{BB962C8B-B14F-4D97-AF65-F5344CB8AC3E}">
        <p14:creationId xmlns:p14="http://schemas.microsoft.com/office/powerpoint/2010/main" val="399049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Quelle sauber, Erläuterung in Caption</a:t>
            </a:r>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imaginäre konkrete Situation: praktische</a:t>
            </a:r>
            <a:r>
              <a:rPr lang="de-DE" baseline="0" dirty="0" smtClean="0"/>
              <a:t> Beispiele</a:t>
            </a:r>
            <a:endParaRPr lang="de-DE" dirty="0" smtClean="0"/>
          </a:p>
          <a:p>
            <a:endParaRPr lang="de-DE" dirty="0"/>
          </a:p>
        </p:txBody>
      </p:sp>
      <p:sp>
        <p:nvSpPr>
          <p:cNvPr id="4" name="Foliennummernplatzhalter 3"/>
          <p:cNvSpPr>
            <a:spLocks noGrp="1"/>
          </p:cNvSpPr>
          <p:nvPr>
            <p:ph type="sldNum" sz="quarter" idx="10"/>
          </p:nvPr>
        </p:nvSpPr>
        <p:spPr/>
        <p:txBody>
          <a:bodyPr/>
          <a:lstStyle/>
          <a:p>
            <a:fld id="{5E3D25EC-A490-4146-A28D-5DFF9562542E}" type="slidenum">
              <a:rPr lang="de-DE" smtClean="0"/>
              <a:pPr/>
              <a:t>10</a:t>
            </a:fld>
            <a:endParaRPr lang="de-DE"/>
          </a:p>
        </p:txBody>
      </p:sp>
    </p:spTree>
    <p:extLst>
      <p:ext uri="{BB962C8B-B14F-4D97-AF65-F5344CB8AC3E}">
        <p14:creationId xmlns:p14="http://schemas.microsoft.com/office/powerpoint/2010/main" val="371421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239199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19020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824591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folie-1">
    <p:spTree>
      <p:nvGrpSpPr>
        <p:cNvPr id="1" name=""/>
        <p:cNvGrpSpPr/>
        <p:nvPr/>
      </p:nvGrpSpPr>
      <p:grpSpPr>
        <a:xfrm>
          <a:off x="0" y="0"/>
          <a:ext cx="0" cy="0"/>
          <a:chOff x="0" y="0"/>
          <a:chExt cx="0" cy="0"/>
        </a:xfrm>
      </p:grpSpPr>
      <p:sp>
        <p:nvSpPr>
          <p:cNvPr id="10" name="Textplatzhalter 9"/>
          <p:cNvSpPr>
            <a:spLocks noGrp="1"/>
          </p:cNvSpPr>
          <p:nvPr>
            <p:ph type="body" sz="quarter" idx="11" hasCustomPrompt="1"/>
          </p:nvPr>
        </p:nvSpPr>
        <p:spPr>
          <a:xfrm>
            <a:off x="460800" y="1573200"/>
            <a:ext cx="8222400" cy="540000"/>
          </a:xfrm>
          <a:prstGeom prst="rect">
            <a:avLst/>
          </a:prstGeom>
        </p:spPr>
        <p:txBody>
          <a:bodyPr lIns="0" tIns="0" rIns="0" bIns="0">
            <a:normAutofit/>
          </a:bodyPr>
          <a:lstStyle>
            <a:lvl1pPr>
              <a:defRPr sz="1800" spc="300" baseline="0">
                <a:solidFill>
                  <a:srgbClr val="007A87"/>
                </a:solidFill>
              </a:defRPr>
            </a:lvl1pPr>
          </a:lstStyle>
          <a:p>
            <a:pPr lvl="0"/>
            <a:r>
              <a:rPr lang="de-DE" dirty="0" smtClean="0"/>
              <a:t>Master-Untertitelformat bearbeiten</a:t>
            </a:r>
            <a:endParaRPr lang="de-DE" dirty="0"/>
          </a:p>
        </p:txBody>
      </p:sp>
      <p:cxnSp>
        <p:nvCxnSpPr>
          <p:cNvPr id="12" name="Gerade Verbindung 11"/>
          <p:cNvCxnSpPr/>
          <p:nvPr userDrawn="1"/>
        </p:nvCxnSpPr>
        <p:spPr>
          <a:xfrm>
            <a:off x="460800" y="2516400"/>
            <a:ext cx="8222400" cy="0"/>
          </a:xfrm>
          <a:prstGeom prst="line">
            <a:avLst/>
          </a:prstGeom>
          <a:ln w="45339">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60800" y="2620800"/>
            <a:ext cx="8222400"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Bildplatzhalter 14"/>
          <p:cNvSpPr>
            <a:spLocks noGrp="1"/>
          </p:cNvSpPr>
          <p:nvPr>
            <p:ph type="pic" sz="quarter" idx="12"/>
          </p:nvPr>
        </p:nvSpPr>
        <p:spPr>
          <a:xfrm>
            <a:off x="460800" y="2844000"/>
            <a:ext cx="8222400" cy="3031200"/>
          </a:xfrm>
          <a:prstGeom prst="rect">
            <a:avLst/>
          </a:prstGeom>
        </p:spPr>
        <p:txBody>
          <a:bodyPr/>
          <a:lstStyle/>
          <a:p>
            <a:endParaRPr lang="de-DE" dirty="0"/>
          </a:p>
        </p:txBody>
      </p:sp>
      <p:sp>
        <p:nvSpPr>
          <p:cNvPr id="16" name="Titel 15"/>
          <p:cNvSpPr>
            <a:spLocks noGrp="1"/>
          </p:cNvSpPr>
          <p:nvPr>
            <p:ph type="title"/>
          </p:nvPr>
        </p:nvSpPr>
        <p:spPr/>
        <p:txBody>
          <a:bodyPr/>
          <a:lstStyle>
            <a:lvl1pPr>
              <a:defRPr cap="all" baseline="0"/>
            </a:lvl1pPr>
          </a:lstStyle>
          <a:p>
            <a:r>
              <a:rPr lang="de-DE" dirty="0" smtClean="0"/>
              <a:t>Titelmasterformat durch Klicken bearbeiten</a:t>
            </a:r>
            <a:endParaRPr lang="de-DE" dirty="0"/>
          </a:p>
        </p:txBody>
      </p:sp>
      <p:cxnSp>
        <p:nvCxnSpPr>
          <p:cNvPr id="9" name="Gerade Verbindung 8"/>
          <p:cNvCxnSpPr/>
          <p:nvPr userDrawn="1"/>
        </p:nvCxnSpPr>
        <p:spPr>
          <a:xfrm>
            <a:off x="460800" y="201600"/>
            <a:ext cx="8222400"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460800" y="6112800"/>
            <a:ext cx="8222400"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48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linksbuendig">
    <p:spTree>
      <p:nvGrpSpPr>
        <p:cNvPr id="1" name=""/>
        <p:cNvGrpSpPr/>
        <p:nvPr/>
      </p:nvGrpSpPr>
      <p:grpSpPr>
        <a:xfrm>
          <a:off x="0" y="0"/>
          <a:ext cx="0" cy="0"/>
          <a:chOff x="0" y="0"/>
          <a:chExt cx="0" cy="0"/>
        </a:xfrm>
      </p:grpSpPr>
      <p:sp>
        <p:nvSpPr>
          <p:cNvPr id="9" name="Inhaltsplatzhalter 8"/>
          <p:cNvSpPr>
            <a:spLocks noGrp="1"/>
          </p:cNvSpPr>
          <p:nvPr>
            <p:ph sz="quarter" idx="11"/>
          </p:nvPr>
        </p:nvSpPr>
        <p:spPr>
          <a:xfrm>
            <a:off x="460800" y="1728000"/>
            <a:ext cx="8222400" cy="4140000"/>
          </a:xfrm>
          <a:prstGeom prst="rect">
            <a:avLst/>
          </a:prstGeom>
        </p:spPr>
        <p:txBody>
          <a:bodyPr lIns="0" tIns="0" rIns="0" bIns="0"/>
          <a:lstStyle>
            <a:lvl1pPr marL="0" indent="0">
              <a:defRPr>
                <a:latin typeface="Frutiger LT Com 45 Light" pitchFamily="34" charset="0"/>
              </a:defRPr>
            </a:lvl1pPr>
            <a:lvl2pPr>
              <a:buSzPct val="120000"/>
              <a:defRPr>
                <a:latin typeface="Frutiger LT Com 45 Light" pitchFamily="34" charset="0"/>
              </a:defRPr>
            </a:lvl2pPr>
            <a:lvl3pPr>
              <a:buClr>
                <a:schemeClr val="accent3"/>
              </a:buClr>
              <a:buSzPct val="120000"/>
              <a:defRPr>
                <a:latin typeface="Frutiger LT Com 45 Light" pitchFamily="34" charset="0"/>
              </a:defRPr>
            </a:lvl3pPr>
            <a:lvl4pPr>
              <a:buClr>
                <a:schemeClr val="accent3"/>
              </a:buClr>
              <a:buSzPct val="120000"/>
              <a:defRPr>
                <a:latin typeface="Frutiger LT Com 45 Light" pitchFamily="34" charset="0"/>
              </a:defRPr>
            </a:lvl4pPr>
            <a:lvl5pPr>
              <a:buClr>
                <a:schemeClr val="accent3"/>
              </a:buClr>
              <a:buSzPct val="120000"/>
              <a:defRPr>
                <a:latin typeface="Frutiger LT Com 45 Light"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itel 5"/>
          <p:cNvSpPr>
            <a:spLocks noGrp="1"/>
          </p:cNvSpPr>
          <p:nvPr>
            <p:ph type="title"/>
          </p:nvPr>
        </p:nvSpPr>
        <p:spPr/>
        <p:txBody>
          <a:bodyPr/>
          <a:lstStyle/>
          <a:p>
            <a:r>
              <a:rPr lang="de-DE" smtClean="0"/>
              <a:t>Titelmasterformat durch Klicken bearbeiten</a:t>
            </a:r>
            <a:endParaRPr lang="de-DE"/>
          </a:p>
        </p:txBody>
      </p:sp>
      <p:cxnSp>
        <p:nvCxnSpPr>
          <p:cNvPr id="4" name="Gerade Verbindung 3"/>
          <p:cNvCxnSpPr/>
          <p:nvPr/>
        </p:nvCxnSpPr>
        <p:spPr>
          <a:xfrm>
            <a:off x="460800" y="1425600"/>
            <a:ext cx="8222400"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460800" y="1314000"/>
            <a:ext cx="8222400" cy="0"/>
          </a:xfrm>
          <a:prstGeom prst="line">
            <a:avLst/>
          </a:prstGeom>
          <a:ln w="45339">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a:off x="460800" y="1425600"/>
            <a:ext cx="8222400"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460800" y="1314000"/>
            <a:ext cx="8222400" cy="0"/>
          </a:xfrm>
          <a:prstGeom prst="line">
            <a:avLst/>
          </a:prstGeom>
          <a:ln w="45339">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liennummernplatzhalter 13"/>
          <p:cNvSpPr>
            <a:spLocks noGrp="1"/>
          </p:cNvSpPr>
          <p:nvPr>
            <p:ph type="sldNum" sz="quarter" idx="13"/>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37858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320062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70230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407034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148554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339574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421360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189929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163569-F330-4DA2-BCD3-EF6D54056285}" type="slidenum">
              <a:rPr lang="de-DE" smtClean="0"/>
              <a:pPr/>
              <a:t>‹Nr.›</a:t>
            </a:fld>
            <a:endParaRPr lang="de-DE"/>
          </a:p>
        </p:txBody>
      </p:sp>
    </p:spTree>
    <p:extLst>
      <p:ext uri="{BB962C8B-B14F-4D97-AF65-F5344CB8AC3E}">
        <p14:creationId xmlns:p14="http://schemas.microsoft.com/office/powerpoint/2010/main" val="99914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3569-F330-4DA2-BCD3-EF6D54056285}" type="slidenum">
              <a:rPr lang="de-DE" smtClean="0"/>
              <a:pPr/>
              <a:t>‹Nr.›</a:t>
            </a:fld>
            <a:endParaRPr lang="de-DE"/>
          </a:p>
        </p:txBody>
      </p:sp>
    </p:spTree>
    <p:extLst>
      <p:ext uri="{BB962C8B-B14F-4D97-AF65-F5344CB8AC3E}">
        <p14:creationId xmlns:p14="http://schemas.microsoft.com/office/powerpoint/2010/main" val="3863002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slide" Target="slide20.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slide" Target="slide2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15.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emf"/><Relationship Id="rId7" Type="http://schemas.openxmlformats.org/officeDocument/2006/relationships/hyperlink" Target="http://www.isi.fraunhofer.de/isi-de/v/index.php" TargetMode="External"/><Relationship Id="rId2" Type="http://schemas.openxmlformats.org/officeDocument/2006/relationships/hyperlink" Target="http://www.cowerk.org/" TargetMode="External"/><Relationship Id="rId1" Type="http://schemas.openxmlformats.org/officeDocument/2006/relationships/slideLayout" Target="../slideLayouts/slideLayout13.xml"/><Relationship Id="rId6" Type="http://schemas.openxmlformats.org/officeDocument/2006/relationships/hyperlink" Target="http://cowiki.offene-werkstaetten.org/" TargetMode="External"/><Relationship Id="rId5" Type="http://schemas.openxmlformats.org/officeDocument/2006/relationships/image" Target="../media/image30.emf"/><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c.europa.eu/eip/ageing/file/958/download_en?token=_4oT2h3p"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slide" Target="slide26.xml"/><Relationship Id="rId5" Type="http://schemas.openxmlformats.org/officeDocument/2006/relationships/image" Target="../media/image14.em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slide" Target="slide2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descr="wandelSa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708920"/>
            <a:ext cx="3369189" cy="3369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platzhalter 1"/>
          <p:cNvSpPr>
            <a:spLocks noGrp="1"/>
          </p:cNvSpPr>
          <p:nvPr>
            <p:ph type="body" sz="quarter" idx="11"/>
          </p:nvPr>
        </p:nvSpPr>
        <p:spPr>
          <a:xfrm>
            <a:off x="460800" y="1268760"/>
            <a:ext cx="8431680" cy="1374422"/>
          </a:xfrm>
        </p:spPr>
        <p:txBody>
          <a:bodyPr>
            <a:normAutofit/>
          </a:bodyPr>
          <a:lstStyle/>
          <a:p>
            <a:pPr marL="357188" indent="-357188">
              <a:spcAft>
                <a:spcPts val="0"/>
              </a:spcAft>
              <a:buNone/>
            </a:pPr>
            <a:r>
              <a:rPr lang="de-DE" sz="2400" b="1" spc="0" dirty="0" smtClean="0">
                <a:solidFill>
                  <a:schemeClr val="tx2"/>
                </a:solidFill>
              </a:rPr>
              <a:t>Ein Leitfaden für Offene Werkstätten </a:t>
            </a:r>
          </a:p>
          <a:p>
            <a:pPr marL="357188" indent="-357188">
              <a:spcAft>
                <a:spcPts val="0"/>
              </a:spcAft>
              <a:buNone/>
            </a:pPr>
            <a:r>
              <a:rPr lang="de-DE" sz="800" spc="0" dirty="0" smtClean="0">
                <a:solidFill>
                  <a:schemeClr val="tx2"/>
                </a:solidFill>
              </a:rPr>
              <a:t/>
            </a:r>
            <a:br>
              <a:rPr lang="de-DE" sz="800" spc="0" dirty="0" smtClean="0">
                <a:solidFill>
                  <a:schemeClr val="tx2"/>
                </a:solidFill>
              </a:rPr>
            </a:br>
            <a:r>
              <a:rPr lang="de-DE" sz="1600" spc="0" dirty="0" smtClean="0">
                <a:solidFill>
                  <a:schemeClr val="tx2"/>
                </a:solidFill>
              </a:rPr>
              <a:t>Lorenz Erdmann und Ewa Dönitz</a:t>
            </a:r>
          </a:p>
          <a:p>
            <a:pPr marL="357188" indent="-357188">
              <a:spcAft>
                <a:spcPts val="0"/>
              </a:spcAft>
              <a:buNone/>
            </a:pPr>
            <a:r>
              <a:rPr lang="de-DE" sz="1600" spc="0" dirty="0" smtClean="0">
                <a:solidFill>
                  <a:schemeClr val="tx2"/>
                </a:solidFill>
              </a:rPr>
              <a:t>	Fraunhofer-Institut für System- und Innovationsforschung  (ISI)	Karlsruhe,	Juni 2017 </a:t>
            </a:r>
          </a:p>
        </p:txBody>
      </p:sp>
      <p:sp>
        <p:nvSpPr>
          <p:cNvPr id="6" name="Titel 5"/>
          <p:cNvSpPr>
            <a:spLocks noGrp="1"/>
          </p:cNvSpPr>
          <p:nvPr>
            <p:ph type="title"/>
          </p:nvPr>
        </p:nvSpPr>
        <p:spPr>
          <a:xfrm>
            <a:off x="323528" y="404664"/>
            <a:ext cx="8280920" cy="914400"/>
          </a:xfrm>
        </p:spPr>
        <p:txBody>
          <a:bodyPr>
            <a:normAutofit/>
          </a:bodyPr>
          <a:lstStyle/>
          <a:p>
            <a:pPr algn="l"/>
            <a:r>
              <a:rPr lang="de-DE" dirty="0" smtClean="0">
                <a:solidFill>
                  <a:schemeClr val="tx2"/>
                </a:solidFill>
              </a:rPr>
              <a:t>Entwicklung einer Vision</a:t>
            </a:r>
            <a:endParaRPr lang="de-DE" dirty="0">
              <a:solidFill>
                <a:schemeClr val="tx2"/>
              </a:solidFill>
            </a:endParaRPr>
          </a:p>
        </p:txBody>
      </p:sp>
      <p:pic>
        <p:nvPicPr>
          <p:cNvPr id="15" name="Grafik 14"/>
          <p:cNvPicPr/>
          <p:nvPr/>
        </p:nvPicPr>
        <p:blipFill>
          <a:blip r:embed="rId4" cstate="print"/>
          <a:srcRect/>
          <a:stretch>
            <a:fillRect/>
          </a:stretch>
        </p:blipFill>
        <p:spPr bwMode="auto">
          <a:xfrm>
            <a:off x="7794761" y="6223761"/>
            <a:ext cx="1178157" cy="517608"/>
          </a:xfrm>
          <a:prstGeom prst="rect">
            <a:avLst/>
          </a:prstGeom>
          <a:noFill/>
          <a:ln w="9525">
            <a:noFill/>
            <a:miter lim="800000"/>
            <a:headEnd/>
            <a:tailEnd/>
          </a:ln>
        </p:spPr>
      </p:pic>
      <p:sp>
        <p:nvSpPr>
          <p:cNvPr id="10" name="Textfeld 9"/>
          <p:cNvSpPr txBox="1"/>
          <p:nvPr/>
        </p:nvSpPr>
        <p:spPr>
          <a:xfrm>
            <a:off x="460374" y="6225077"/>
            <a:ext cx="7334387" cy="707886"/>
          </a:xfrm>
          <a:prstGeom prst="rect">
            <a:avLst/>
          </a:prstGeom>
          <a:noFill/>
        </p:spPr>
        <p:txBody>
          <a:bodyPr wrap="square" rtlCol="0">
            <a:spAutoFit/>
          </a:bodyPr>
          <a:lstStyle/>
          <a:p>
            <a:r>
              <a:rPr lang="de-DE" sz="1000" dirty="0" smtClean="0"/>
              <a:t>Das Projekt „</a:t>
            </a:r>
            <a:r>
              <a:rPr lang="de-DE" sz="1000" dirty="0" err="1" smtClean="0"/>
              <a:t>Commons-based</a:t>
            </a:r>
            <a:r>
              <a:rPr lang="de-DE" sz="1000" dirty="0" smtClean="0"/>
              <a:t> Peer </a:t>
            </a:r>
            <a:r>
              <a:rPr lang="de-DE" sz="1000" dirty="0" err="1" smtClean="0"/>
              <a:t>Production</a:t>
            </a:r>
            <a:r>
              <a:rPr lang="de-DE" sz="1000" dirty="0" smtClean="0"/>
              <a:t> in Offenen Werkstätten“ (COWERK) wird vom Bundesministerium für Bildung und Forschung im Schwerpunktprogramm „Nachhaltiges Wirtschaften“ der Sozial-ökologischen Forschung gefördert (Kennzeichen 01UT1401). Forschungsverbund: IÖW gGmbH, Fraunhofer UMSICHT (DEZENTRALE), Fraunhofer ISI, Universität Bremen, </a:t>
            </a:r>
            <a:r>
              <a:rPr lang="de-DE" sz="1000" dirty="0" err="1" smtClean="0"/>
              <a:t>Multiplicities</a:t>
            </a:r>
            <a:r>
              <a:rPr lang="de-DE" sz="1000" dirty="0" smtClean="0"/>
              <a:t>, VOW</a:t>
            </a:r>
          </a:p>
          <a:p>
            <a:endParaRPr lang="de-DE" sz="1000" dirty="0"/>
          </a:p>
        </p:txBody>
      </p:sp>
      <p:sp>
        <p:nvSpPr>
          <p:cNvPr id="3" name="AutoShape 8" descr="Bildergebnis für icon für wegweiser creative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41" name="Picture 17" descr="https://www.slub-dresden.de/fileadmin/_processed_/csm_summer_school_2014_52c13c17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4" y="2708919"/>
            <a:ext cx="4687690" cy="336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604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a:xfrm>
            <a:off x="460800" y="1728000"/>
            <a:ext cx="8222400" cy="4653328"/>
          </a:xfrm>
        </p:spPr>
        <p:txBody>
          <a:bodyPr>
            <a:noAutofit/>
          </a:bodyPr>
          <a:lstStyle/>
          <a:p>
            <a:pPr marL="457200" indent="-457200">
              <a:buNone/>
            </a:pPr>
            <a:r>
              <a:rPr lang="de-DE" sz="2000" dirty="0" smtClean="0">
                <a:latin typeface="+mn-lt"/>
              </a:rPr>
              <a:t>Ein Workshop oder mehrere Workshops müssen organisiert werden:</a:t>
            </a:r>
          </a:p>
          <a:p>
            <a:pPr marL="457200" indent="-457200">
              <a:buFont typeface="+mj-lt"/>
              <a:buAutoNum type="arabicPeriod"/>
            </a:pPr>
            <a:r>
              <a:rPr lang="de-DE" sz="2000" dirty="0" smtClean="0">
                <a:latin typeface="+mn-lt"/>
              </a:rPr>
              <a:t>Ort: am besten in der Offenen Werkstatt selbst, damit der Ort, um den es geht präsent ist und von da der Aufbruch in eine neue gemeinsame Zukunft ausgeht; ein leerer Raum mit Platz </a:t>
            </a:r>
            <a:r>
              <a:rPr lang="de-DE" sz="2000" dirty="0">
                <a:latin typeface="+mn-lt"/>
              </a:rPr>
              <a:t>für alle</a:t>
            </a:r>
            <a:endParaRPr lang="de-DE" sz="2000" dirty="0" smtClean="0">
              <a:latin typeface="+mn-lt"/>
            </a:endParaRPr>
          </a:p>
          <a:p>
            <a:pPr marL="457200" indent="-457200">
              <a:buFont typeface="+mj-lt"/>
              <a:buAutoNum type="arabicPeriod"/>
            </a:pPr>
            <a:r>
              <a:rPr lang="de-DE" sz="2000" dirty="0" smtClean="0">
                <a:latin typeface="+mn-lt"/>
              </a:rPr>
              <a:t>Zeit: zwischen einem halben Tag und zwei Tagen (für 10 Personen eher ein Tag, für 25 Personen eher eineinhalb Tage); ggf. am Rande einer anderen Veranstaltung (Jahrestreffen, Einweihungsfest für einen Raum, ...)</a:t>
            </a:r>
          </a:p>
          <a:p>
            <a:pPr marL="457200" indent="-457200">
              <a:buFont typeface="+mj-lt"/>
              <a:buAutoNum type="arabicPeriod"/>
            </a:pPr>
            <a:r>
              <a:rPr lang="de-DE" sz="2000" dirty="0" smtClean="0">
                <a:latin typeface="+mn-lt"/>
              </a:rPr>
              <a:t>Einladungstext: Hier gehören Teilnehmerkreis, Ziel, Ort, Zeit und Nachgang mit hinein. In den Feinheiten der Formulierung des Ziels </a:t>
            </a:r>
            <a:br>
              <a:rPr lang="de-DE" sz="2000" dirty="0" smtClean="0">
                <a:latin typeface="+mn-lt"/>
              </a:rPr>
            </a:br>
            <a:r>
              <a:rPr lang="de-DE" sz="2000" dirty="0" smtClean="0">
                <a:latin typeface="+mn-lt"/>
              </a:rPr>
              <a:t>(      </a:t>
            </a:r>
            <a:r>
              <a:rPr lang="de-DE" sz="2000" dirty="0" smtClean="0">
                <a:latin typeface="+mn-lt"/>
                <a:hlinkClick r:id="rId3" action="ppaction://hlinksldjump"/>
              </a:rPr>
              <a:t>9 Verwendung</a:t>
            </a:r>
            <a:r>
              <a:rPr lang="de-DE" sz="2000" dirty="0" smtClean="0">
                <a:latin typeface="+mn-lt"/>
              </a:rPr>
              <a:t>) wird bestimmt, wer tatsächlich kommt. </a:t>
            </a:r>
          </a:p>
          <a:p>
            <a:pPr marL="457200" indent="-457200">
              <a:buFont typeface="+mj-lt"/>
              <a:buAutoNum type="arabicPeriod"/>
            </a:pPr>
            <a:r>
              <a:rPr lang="de-DE" sz="2000" dirty="0" smtClean="0">
                <a:latin typeface="+mn-lt"/>
              </a:rPr>
              <a:t>Arbeitsmaterialien: abhängig von den Methoden (      </a:t>
            </a:r>
            <a:r>
              <a:rPr lang="de-DE" sz="2000" dirty="0" smtClean="0">
                <a:latin typeface="+mn-lt"/>
                <a:hlinkClick r:id="rId4" action="ppaction://hlinksldjump"/>
              </a:rPr>
              <a:t>5 Schritte zur Vision</a:t>
            </a:r>
            <a:r>
              <a:rPr lang="de-DE" sz="2000" dirty="0" smtClean="0">
                <a:latin typeface="+mn-lt"/>
              </a:rPr>
              <a:t>) </a:t>
            </a:r>
            <a:br>
              <a:rPr lang="de-DE" sz="2000" dirty="0" smtClean="0">
                <a:latin typeface="+mn-lt"/>
              </a:rPr>
            </a:br>
            <a:r>
              <a:rPr lang="de-DE" sz="2000" dirty="0" smtClean="0">
                <a:latin typeface="+mn-lt"/>
              </a:rPr>
              <a:t>Kern der Visionsentwicklung (      </a:t>
            </a:r>
            <a:r>
              <a:rPr lang="de-DE" sz="2000" dirty="0" smtClean="0">
                <a:latin typeface="+mn-lt"/>
                <a:hlinkClick r:id="rId5" action="ppaction://hlinksldjump"/>
              </a:rPr>
              <a:t>7 Visionspyramide</a:t>
            </a:r>
            <a:r>
              <a:rPr lang="de-DE" sz="2000" dirty="0" smtClean="0">
                <a:latin typeface="+mn-lt"/>
              </a:rPr>
              <a:t>): Templates basteln – </a:t>
            </a:r>
            <a:br>
              <a:rPr lang="de-DE" sz="2000" dirty="0" smtClean="0">
                <a:latin typeface="+mn-lt"/>
              </a:rPr>
            </a:br>
            <a:r>
              <a:rPr lang="de-DE" sz="2000" dirty="0" smtClean="0">
                <a:latin typeface="+mn-lt"/>
              </a:rPr>
              <a:t>1 DIN A4 Blatt pro Teilnehmer, 1 DIN A3 Blatt pro Kleingruppe, </a:t>
            </a:r>
            <a:br>
              <a:rPr lang="de-DE" sz="2000" dirty="0" smtClean="0">
                <a:latin typeface="+mn-lt"/>
              </a:rPr>
            </a:br>
            <a:r>
              <a:rPr lang="de-DE" sz="2000" dirty="0" smtClean="0">
                <a:latin typeface="+mn-lt"/>
              </a:rPr>
              <a:t>1 </a:t>
            </a:r>
            <a:r>
              <a:rPr lang="de-DE" sz="2000" dirty="0" err="1" smtClean="0">
                <a:latin typeface="+mn-lt"/>
              </a:rPr>
              <a:t>Brownpaper</a:t>
            </a:r>
            <a:r>
              <a:rPr lang="de-DE" sz="2000" dirty="0" smtClean="0">
                <a:latin typeface="+mn-lt"/>
              </a:rPr>
              <a:t> für die Gesamtgruppe + reichlich Reserve</a:t>
            </a:r>
          </a:p>
          <a:p>
            <a:pPr marL="457200" indent="-457200">
              <a:buFont typeface="+mj-lt"/>
              <a:buAutoNum type="arabicPeriod"/>
            </a:pPr>
            <a:endParaRPr lang="de-DE" sz="2000" dirty="0" smtClean="0">
              <a:latin typeface="+mn-lt"/>
            </a:endParaRPr>
          </a:p>
        </p:txBody>
      </p:sp>
      <p:sp>
        <p:nvSpPr>
          <p:cNvPr id="3" name="Titel 2"/>
          <p:cNvSpPr>
            <a:spLocks noGrp="1"/>
          </p:cNvSpPr>
          <p:nvPr>
            <p:ph type="title"/>
          </p:nvPr>
        </p:nvSpPr>
        <p:spPr/>
        <p:txBody>
          <a:bodyPr>
            <a:normAutofit/>
          </a:bodyPr>
          <a:lstStyle/>
          <a:p>
            <a:pPr algn="l"/>
            <a:r>
              <a:rPr lang="de-DE" sz="3600" b="1" dirty="0" smtClean="0">
                <a:solidFill>
                  <a:schemeClr val="tx2"/>
                </a:solidFill>
              </a:rPr>
              <a:t>4	Wie organisieren wir das?</a:t>
            </a:r>
            <a:endParaRPr lang="de-DE" sz="3600" b="1" dirty="0">
              <a:solidFill>
                <a:schemeClr val="tx2"/>
              </a:solidFill>
            </a:endParaRPr>
          </a:p>
        </p:txBody>
      </p:sp>
      <p:pic>
        <p:nvPicPr>
          <p:cNvPr id="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404664"/>
            <a:ext cx="715516" cy="71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3" descr="Collaboration logo V2.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71600" y="4725144"/>
            <a:ext cx="313556" cy="2123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Collaboration logo V2.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056458" y="5085184"/>
            <a:ext cx="313556" cy="212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Collaboration logo V2.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954371" y="5414781"/>
            <a:ext cx="313556" cy="212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a:xfrm>
            <a:off x="460800" y="1728000"/>
            <a:ext cx="8222400" cy="4581320"/>
          </a:xfrm>
        </p:spPr>
        <p:txBody>
          <a:bodyPr>
            <a:normAutofit fontScale="70000" lnSpcReduction="20000"/>
          </a:bodyPr>
          <a:lstStyle/>
          <a:p>
            <a:pPr>
              <a:buNone/>
            </a:pPr>
            <a:endParaRPr lang="de-DE" sz="2400" b="1" dirty="0" smtClean="0">
              <a:latin typeface="+mn-lt"/>
            </a:endParaRPr>
          </a:p>
          <a:p>
            <a:pPr marL="457200" indent="-457200">
              <a:buNone/>
            </a:pPr>
            <a:r>
              <a:rPr lang="de-DE" sz="2400" b="1" dirty="0" smtClean="0">
                <a:latin typeface="+mn-lt"/>
              </a:rPr>
              <a:t>! Achtet darauf, dass auch die, die am Workshop verhindert sind, faktisch Gelegenheit haben, sich im Nachgang einzubringen.</a:t>
            </a:r>
          </a:p>
          <a:p>
            <a:pPr marL="457200" indent="-457200">
              <a:buNone/>
            </a:pPr>
            <a:endParaRPr lang="de-DE" sz="2400" b="1" dirty="0" smtClean="0">
              <a:latin typeface="+mn-lt"/>
            </a:endParaRPr>
          </a:p>
          <a:p>
            <a:pPr marL="457200" indent="-457200">
              <a:buNone/>
            </a:pPr>
            <a:r>
              <a:rPr lang="de-DE" sz="2400" b="1" dirty="0" smtClean="0">
                <a:latin typeface="+mn-lt"/>
              </a:rPr>
              <a:t>! Wir empfehlen, eine Vision zunächst mit den Protagonist*innen, die wesentliche Werte teilen zu entwickeln und ggf. diese Vision erst im Nachgang mit anderen zu diskutieren bzw. aus einer anderen Sicht (z.B. lokale Wirtschaft, Kommune) zu bewerten</a:t>
            </a:r>
          </a:p>
          <a:p>
            <a:pPr marL="457200" indent="-457200">
              <a:buNone/>
            </a:pPr>
            <a:endParaRPr lang="de-DE" sz="2400" b="1" dirty="0" smtClean="0">
              <a:latin typeface="+mn-lt"/>
            </a:endParaRPr>
          </a:p>
          <a:p>
            <a:pPr marL="457200" indent="-457200">
              <a:buNone/>
            </a:pPr>
            <a:r>
              <a:rPr lang="de-DE" sz="2400" b="1" dirty="0" smtClean="0">
                <a:latin typeface="+mn-lt"/>
              </a:rPr>
              <a:t>! Ihr müsst entscheiden, ob ihr die Prozesse selbstorganisiert laufen lasst oder einen Prozessmoderator aus euren Reihen bzw. von Außen bestimmt. Der Prozessmoderator sollte in eurer Gruppe anerkannt, fair und neutral sein, auf die Abläufe, Zeit und Materialien achten und sicherstellen, dass  sich alle in fairen Anteilen einbringen können (z.B. auch stille Macher*innen, auch Anfänger*innen)</a:t>
            </a:r>
          </a:p>
          <a:p>
            <a:pPr marL="457200" indent="-457200">
              <a:buNone/>
            </a:pPr>
            <a:endParaRPr lang="de-DE" sz="2400" b="1" dirty="0">
              <a:latin typeface="+mn-lt"/>
            </a:endParaRPr>
          </a:p>
          <a:p>
            <a:pPr marL="457200" indent="-457200">
              <a:buNone/>
            </a:pPr>
            <a:r>
              <a:rPr lang="de-DE" sz="2400" b="1" dirty="0" smtClean="0">
                <a:latin typeface="+mn-lt"/>
              </a:rPr>
              <a:t>! Wir raten von einem „schlampigen </a:t>
            </a:r>
            <a:r>
              <a:rPr lang="de-DE" sz="2400" b="1" dirty="0" err="1" smtClean="0">
                <a:latin typeface="+mn-lt"/>
              </a:rPr>
              <a:t>Shortcut</a:t>
            </a:r>
            <a:r>
              <a:rPr lang="de-DE" sz="2400" b="1" dirty="0" smtClean="0">
                <a:latin typeface="+mn-lt"/>
              </a:rPr>
              <a:t>“ zur Vision ab, z.B. durch Übernahme von Passagen aus anderen Visionen (       </a:t>
            </a:r>
            <a:r>
              <a:rPr lang="de-DE" sz="2400" b="1" dirty="0" smtClean="0">
                <a:latin typeface="+mn-lt"/>
                <a:hlinkClick r:id="rId3" action="ppaction://hlinksldjump"/>
              </a:rPr>
              <a:t>1 Visionsbeispiele</a:t>
            </a:r>
            <a:r>
              <a:rPr lang="de-DE" sz="2400" b="1" dirty="0" smtClean="0">
                <a:latin typeface="+mn-lt"/>
              </a:rPr>
              <a:t> ) und Zukunftsbildern (     </a:t>
            </a:r>
            <a:r>
              <a:rPr lang="de-DE" sz="2400" b="1" dirty="0" smtClean="0">
                <a:latin typeface="+mn-lt"/>
                <a:hlinkClick r:id="rId4" action="ppaction://hlinksldjump"/>
              </a:rPr>
              <a:t>10 Zukünfte für Offene Werkstätten</a:t>
            </a:r>
            <a:r>
              <a:rPr lang="de-DE" sz="2400" b="1" dirty="0" smtClean="0">
                <a:latin typeface="+mn-lt"/>
              </a:rPr>
              <a:t>), weil es dann nicht mehr eure Vision und euer Aushandlungsprozess ist und weil rhetorische Fähigkeiten dann über Fairness dominieren. Im Nachgang kann man durchaus noch einmal auf andere Visionen schauen, um sich zu verorten - ohne allerdings am Kern der eigenen Vision zu rütteln. </a:t>
            </a:r>
          </a:p>
        </p:txBody>
      </p:sp>
      <p:sp>
        <p:nvSpPr>
          <p:cNvPr id="3" name="Titel 2"/>
          <p:cNvSpPr>
            <a:spLocks noGrp="1"/>
          </p:cNvSpPr>
          <p:nvPr>
            <p:ph type="title"/>
          </p:nvPr>
        </p:nvSpPr>
        <p:spPr/>
        <p:txBody>
          <a:bodyPr>
            <a:normAutofit fontScale="90000"/>
          </a:bodyPr>
          <a:lstStyle/>
          <a:p>
            <a:pPr algn="l"/>
            <a:r>
              <a:rPr lang="de-DE" sz="3600" b="1" dirty="0" smtClean="0">
                <a:solidFill>
                  <a:schemeClr val="tx2"/>
                </a:solidFill>
              </a:rPr>
              <a:t>4	Worauf müssen wir bei der </a:t>
            </a:r>
            <a:br>
              <a:rPr lang="de-DE" sz="3600" b="1" dirty="0" smtClean="0">
                <a:solidFill>
                  <a:schemeClr val="tx2"/>
                </a:solidFill>
              </a:rPr>
            </a:br>
            <a:r>
              <a:rPr lang="de-DE" sz="3600" b="1" dirty="0" smtClean="0">
                <a:solidFill>
                  <a:schemeClr val="tx2"/>
                </a:solidFill>
              </a:rPr>
              <a:t>	Organisation achten?</a:t>
            </a:r>
            <a:endParaRPr lang="de-DE" sz="3600" b="1" dirty="0">
              <a:solidFill>
                <a:schemeClr val="tx2"/>
              </a:solidFill>
            </a:endParaRP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476672"/>
            <a:ext cx="6889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descr="Collaboration logo V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851920" y="5229200"/>
            <a:ext cx="313556" cy="212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Collaboration logo V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12360" y="5229200"/>
            <a:ext cx="313556" cy="21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84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IMG_4712.JPG"/>
          <p:cNvPicPr>
            <a:picLocks noGrp="1" noChangeAspect="1"/>
          </p:cNvPicPr>
          <p:nvPr>
            <p:ph sz="quarter" idx="11"/>
          </p:nvPr>
        </p:nvPicPr>
        <p:blipFill>
          <a:blip r:embed="rId3" cstate="print"/>
          <a:stretch>
            <a:fillRect/>
          </a:stretch>
        </p:blipFill>
        <p:spPr>
          <a:xfrm>
            <a:off x="1259632" y="1700808"/>
            <a:ext cx="6480720" cy="4860540"/>
          </a:xfrm>
        </p:spPr>
      </p:pic>
      <p:sp>
        <p:nvSpPr>
          <p:cNvPr id="3" name="Titel 2"/>
          <p:cNvSpPr>
            <a:spLocks noGrp="1"/>
          </p:cNvSpPr>
          <p:nvPr>
            <p:ph type="title"/>
          </p:nvPr>
        </p:nvSpPr>
        <p:spPr/>
        <p:txBody>
          <a:bodyPr>
            <a:normAutofit fontScale="90000"/>
          </a:bodyPr>
          <a:lstStyle/>
          <a:p>
            <a:pPr algn="l"/>
            <a:r>
              <a:rPr lang="de-DE" sz="3600" b="1" dirty="0" smtClean="0">
                <a:solidFill>
                  <a:schemeClr val="tx2"/>
                </a:solidFill>
              </a:rPr>
              <a:t>4	Belebung eines leeren Raumes </a:t>
            </a:r>
            <a:br>
              <a:rPr lang="de-DE" sz="3600" b="1" dirty="0" smtClean="0">
                <a:solidFill>
                  <a:schemeClr val="tx2"/>
                </a:solidFill>
              </a:rPr>
            </a:br>
            <a:r>
              <a:rPr lang="de-DE" sz="3600" b="1" dirty="0" smtClean="0">
                <a:solidFill>
                  <a:schemeClr val="tx2"/>
                </a:solidFill>
              </a:rPr>
              <a:t>	durch </a:t>
            </a:r>
            <a:r>
              <a:rPr lang="de-DE" sz="3600" b="1" dirty="0" err="1" smtClean="0">
                <a:solidFill>
                  <a:schemeClr val="tx2"/>
                </a:solidFill>
              </a:rPr>
              <a:t>Visioning</a:t>
            </a:r>
            <a:endParaRPr lang="de-DE" sz="3600" b="1" dirty="0">
              <a:solidFill>
                <a:schemeClr val="tx2"/>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404664"/>
            <a:ext cx="9509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DE" sz="3200" b="1" dirty="0" smtClean="0">
                <a:solidFill>
                  <a:schemeClr val="tx2"/>
                </a:solidFill>
              </a:rPr>
              <a:t>5	Welche Schritte führen zur 	Vision?</a:t>
            </a:r>
            <a:endParaRPr lang="de-DE" sz="3200" b="1" dirty="0">
              <a:solidFill>
                <a:schemeClr val="tx2"/>
              </a:solidFill>
            </a:endParaRPr>
          </a:p>
        </p:txBody>
      </p:sp>
      <p:sp>
        <p:nvSpPr>
          <p:cNvPr id="4" name="Rechteck 3"/>
          <p:cNvSpPr/>
          <p:nvPr/>
        </p:nvSpPr>
        <p:spPr>
          <a:xfrm>
            <a:off x="467544" y="2252085"/>
            <a:ext cx="2592288" cy="14401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bg1"/>
                </a:solidFill>
              </a:rPr>
              <a:t>Gruppendiskussion mit Blick zurück: wo kommen wir her? ich, unsere Offene Werkstatt, unsere erweiterte Umgebung </a:t>
            </a:r>
            <a:endParaRPr lang="de-DE" b="1" dirty="0">
              <a:solidFill>
                <a:schemeClr val="bg1"/>
              </a:solidFill>
            </a:endParaRPr>
          </a:p>
        </p:txBody>
      </p:sp>
      <p:sp>
        <p:nvSpPr>
          <p:cNvPr id="5" name="Rechteck 4"/>
          <p:cNvSpPr/>
          <p:nvPr/>
        </p:nvSpPr>
        <p:spPr>
          <a:xfrm>
            <a:off x="467544" y="3838994"/>
            <a:ext cx="2592288" cy="136815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bg1"/>
                </a:solidFill>
              </a:rPr>
              <a:t>Wertegespräche zu Zweit: Einüben von aktivem Zuhören (z.B. Hoffnungen des anderen vorstellen)</a:t>
            </a:r>
            <a:endParaRPr lang="de-DE" b="1" dirty="0">
              <a:solidFill>
                <a:schemeClr val="bg1"/>
              </a:solidFill>
            </a:endParaRPr>
          </a:p>
        </p:txBody>
      </p:sp>
      <p:sp>
        <p:nvSpPr>
          <p:cNvPr id="6" name="Rechteck 5"/>
          <p:cNvSpPr/>
          <p:nvPr/>
        </p:nvSpPr>
        <p:spPr>
          <a:xfrm>
            <a:off x="467544" y="5340040"/>
            <a:ext cx="2592288" cy="136815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bg1"/>
                </a:solidFill>
              </a:rPr>
              <a:t>Kreativübungen: </a:t>
            </a:r>
            <a:r>
              <a:rPr lang="de-DE" b="1" dirty="0" err="1" smtClean="0">
                <a:solidFill>
                  <a:schemeClr val="bg1"/>
                </a:solidFill>
              </a:rPr>
              <a:t>Brainwriting</a:t>
            </a:r>
            <a:r>
              <a:rPr lang="de-DE" b="1" dirty="0" smtClean="0">
                <a:solidFill>
                  <a:schemeClr val="bg1"/>
                </a:solidFill>
              </a:rPr>
              <a:t>: Barrieren, zerknüllen, in den Müll</a:t>
            </a:r>
          </a:p>
          <a:p>
            <a:r>
              <a:rPr lang="de-DE" b="1" dirty="0" smtClean="0">
                <a:solidFill>
                  <a:schemeClr val="bg1"/>
                </a:solidFill>
              </a:rPr>
              <a:t>Spaghetti Challenge</a:t>
            </a:r>
            <a:endParaRPr lang="de-DE" b="1" dirty="0">
              <a:solidFill>
                <a:schemeClr val="bg1"/>
              </a:solidFill>
            </a:endParaRPr>
          </a:p>
        </p:txBody>
      </p:sp>
      <p:sp>
        <p:nvSpPr>
          <p:cNvPr id="7" name="Rechteck 6"/>
          <p:cNvSpPr/>
          <p:nvPr/>
        </p:nvSpPr>
        <p:spPr>
          <a:xfrm>
            <a:off x="6084168" y="2210520"/>
            <a:ext cx="2592288" cy="14401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bg1"/>
                </a:solidFill>
              </a:rPr>
              <a:t>Pyramidenverfahren: </a:t>
            </a:r>
          </a:p>
          <a:p>
            <a:r>
              <a:rPr lang="de-DE" b="1" dirty="0" smtClean="0">
                <a:solidFill>
                  <a:schemeClr val="bg1"/>
                </a:solidFill>
              </a:rPr>
              <a:t>Visionsbereiche nennen</a:t>
            </a:r>
            <a:br>
              <a:rPr lang="de-DE" b="1" dirty="0" smtClean="0">
                <a:solidFill>
                  <a:schemeClr val="bg1"/>
                </a:solidFill>
              </a:rPr>
            </a:br>
            <a:r>
              <a:rPr lang="de-DE" b="1" dirty="0" smtClean="0">
                <a:solidFill>
                  <a:schemeClr val="bg1"/>
                </a:solidFill>
              </a:rPr>
              <a:t>a) individuelle Vision</a:t>
            </a:r>
          </a:p>
          <a:p>
            <a:r>
              <a:rPr lang="de-DE" b="1" dirty="0" smtClean="0">
                <a:solidFill>
                  <a:schemeClr val="bg1"/>
                </a:solidFill>
              </a:rPr>
              <a:t>b) Kleingruppenvision</a:t>
            </a:r>
          </a:p>
          <a:p>
            <a:r>
              <a:rPr lang="de-DE" b="1" dirty="0" smtClean="0">
                <a:solidFill>
                  <a:schemeClr val="bg1"/>
                </a:solidFill>
              </a:rPr>
              <a:t>c) gemeinsame Vision</a:t>
            </a:r>
            <a:endParaRPr lang="de-DE" b="1" dirty="0">
              <a:solidFill>
                <a:schemeClr val="bg1"/>
              </a:solidFill>
            </a:endParaRPr>
          </a:p>
        </p:txBody>
      </p:sp>
      <p:sp>
        <p:nvSpPr>
          <p:cNvPr id="8" name="Rechteck 7"/>
          <p:cNvSpPr/>
          <p:nvPr/>
        </p:nvSpPr>
        <p:spPr>
          <a:xfrm>
            <a:off x="6084168" y="3800162"/>
            <a:ext cx="2592288" cy="14401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bg1"/>
                </a:solidFill>
              </a:rPr>
              <a:t>Strukturierte offene Diskussion: Moderation, Themen festlegen, diskutieren und festhalten im Plenum</a:t>
            </a:r>
            <a:endParaRPr lang="de-DE" b="1" dirty="0">
              <a:solidFill>
                <a:schemeClr val="bg1"/>
              </a:solidFill>
            </a:endParaRPr>
          </a:p>
        </p:txBody>
      </p:sp>
      <p:sp>
        <p:nvSpPr>
          <p:cNvPr id="9" name="Rechteck 8"/>
          <p:cNvSpPr/>
          <p:nvPr/>
        </p:nvSpPr>
        <p:spPr>
          <a:xfrm>
            <a:off x="3275856" y="2224375"/>
            <a:ext cx="2592288" cy="144016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bg1"/>
                </a:solidFill>
              </a:rPr>
              <a:t>Plenumsdiskussion </a:t>
            </a:r>
            <a:br>
              <a:rPr lang="de-DE" b="1" dirty="0" smtClean="0">
                <a:solidFill>
                  <a:schemeClr val="bg1"/>
                </a:solidFill>
              </a:rPr>
            </a:br>
            <a:r>
              <a:rPr lang="de-DE" b="1" dirty="0" smtClean="0">
                <a:solidFill>
                  <a:schemeClr val="bg1"/>
                </a:solidFill>
              </a:rPr>
              <a:t>(nach Außen):</a:t>
            </a:r>
          </a:p>
          <a:p>
            <a:r>
              <a:rPr lang="de-DE" b="1" dirty="0" smtClean="0">
                <a:solidFill>
                  <a:schemeClr val="bg1"/>
                </a:solidFill>
              </a:rPr>
              <a:t>hinderliche und</a:t>
            </a:r>
          </a:p>
          <a:p>
            <a:r>
              <a:rPr lang="de-DE" b="1" dirty="0" smtClean="0">
                <a:solidFill>
                  <a:schemeClr val="bg1"/>
                </a:solidFill>
              </a:rPr>
              <a:t>förderliche Rahmenbedingungen</a:t>
            </a:r>
            <a:endParaRPr lang="de-DE" b="1" dirty="0">
              <a:solidFill>
                <a:schemeClr val="bg1"/>
              </a:solidFill>
            </a:endParaRPr>
          </a:p>
        </p:txBody>
      </p:sp>
      <p:sp>
        <p:nvSpPr>
          <p:cNvPr id="15" name="Rechteck 14"/>
          <p:cNvSpPr/>
          <p:nvPr/>
        </p:nvSpPr>
        <p:spPr>
          <a:xfrm>
            <a:off x="3275856" y="3811284"/>
            <a:ext cx="2592288" cy="144016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bg1"/>
                </a:solidFill>
              </a:rPr>
              <a:t>Plenumsdiskussion </a:t>
            </a:r>
            <a:br>
              <a:rPr lang="de-DE" b="1" dirty="0" smtClean="0">
                <a:solidFill>
                  <a:schemeClr val="bg1"/>
                </a:solidFill>
              </a:rPr>
            </a:br>
            <a:r>
              <a:rPr lang="de-DE" b="1" dirty="0" smtClean="0">
                <a:solidFill>
                  <a:schemeClr val="bg1"/>
                </a:solidFill>
              </a:rPr>
              <a:t>(nach Innen):</a:t>
            </a:r>
          </a:p>
          <a:p>
            <a:r>
              <a:rPr lang="de-DE" b="1" dirty="0" smtClean="0">
                <a:solidFill>
                  <a:schemeClr val="bg1"/>
                </a:solidFill>
              </a:rPr>
              <a:t>Spezifizierung unserer Mission, Festlegen von Zielen und Maßnahmen</a:t>
            </a:r>
            <a:endParaRPr lang="de-DE" b="1" dirty="0">
              <a:solidFill>
                <a:schemeClr val="bg1"/>
              </a:solidFill>
            </a:endParaRPr>
          </a:p>
        </p:txBody>
      </p:sp>
      <p:sp>
        <p:nvSpPr>
          <p:cNvPr id="16" name="Textfeld 15"/>
          <p:cNvSpPr txBox="1"/>
          <p:nvPr/>
        </p:nvSpPr>
        <p:spPr>
          <a:xfrm>
            <a:off x="467544" y="1772816"/>
            <a:ext cx="2335576" cy="369332"/>
          </a:xfrm>
          <a:prstGeom prst="rect">
            <a:avLst/>
          </a:prstGeom>
          <a:noFill/>
        </p:spPr>
        <p:txBody>
          <a:bodyPr wrap="none" rtlCol="0">
            <a:spAutoFit/>
          </a:bodyPr>
          <a:lstStyle/>
          <a:p>
            <a:r>
              <a:rPr lang="de-DE" b="1" dirty="0" smtClean="0"/>
              <a:t>I Barrieren aufbrechen</a:t>
            </a:r>
            <a:endParaRPr lang="de-DE" b="1" dirty="0"/>
          </a:p>
        </p:txBody>
      </p:sp>
      <p:sp>
        <p:nvSpPr>
          <p:cNvPr id="17" name="Textfeld 16"/>
          <p:cNvSpPr txBox="1"/>
          <p:nvPr/>
        </p:nvSpPr>
        <p:spPr>
          <a:xfrm>
            <a:off x="3563888" y="1772816"/>
            <a:ext cx="1973232" cy="369332"/>
          </a:xfrm>
          <a:prstGeom prst="rect">
            <a:avLst/>
          </a:prstGeom>
          <a:noFill/>
        </p:spPr>
        <p:txBody>
          <a:bodyPr wrap="none" rtlCol="0">
            <a:spAutoFit/>
          </a:bodyPr>
          <a:lstStyle/>
          <a:p>
            <a:r>
              <a:rPr lang="de-DE" b="1" dirty="0" smtClean="0"/>
              <a:t>III Wege überlegen</a:t>
            </a:r>
            <a:endParaRPr lang="de-DE" b="1" dirty="0"/>
          </a:p>
        </p:txBody>
      </p:sp>
      <p:sp>
        <p:nvSpPr>
          <p:cNvPr id="18" name="Textfeld 17"/>
          <p:cNvSpPr txBox="1"/>
          <p:nvPr/>
        </p:nvSpPr>
        <p:spPr>
          <a:xfrm>
            <a:off x="6372200" y="1772816"/>
            <a:ext cx="1991314" cy="369332"/>
          </a:xfrm>
          <a:prstGeom prst="rect">
            <a:avLst/>
          </a:prstGeom>
          <a:noFill/>
        </p:spPr>
        <p:txBody>
          <a:bodyPr wrap="none" rtlCol="0">
            <a:spAutoFit/>
          </a:bodyPr>
          <a:lstStyle/>
          <a:p>
            <a:r>
              <a:rPr lang="de-DE" b="1" dirty="0" smtClean="0"/>
              <a:t>II Vision entwerfen</a:t>
            </a:r>
            <a:endParaRPr lang="de-DE" b="1" dirty="0"/>
          </a:p>
        </p:txBody>
      </p:sp>
      <p:pic>
        <p:nvPicPr>
          <p:cNvPr id="1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404664"/>
            <a:ext cx="715516" cy="71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Nach unten gekrümmter Pfeil 13"/>
          <p:cNvSpPr/>
          <p:nvPr/>
        </p:nvSpPr>
        <p:spPr>
          <a:xfrm>
            <a:off x="2843808" y="1412776"/>
            <a:ext cx="3672408" cy="576064"/>
          </a:xfrm>
          <a:prstGeom prst="curvedDown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Pfeil nach links 18"/>
          <p:cNvSpPr/>
          <p:nvPr/>
        </p:nvSpPr>
        <p:spPr>
          <a:xfrm>
            <a:off x="5508104" y="1844824"/>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Abb01a Visionsentwicklung.gif"/>
          <p:cNvPicPr>
            <a:picLocks noGrp="1" noChangeAspect="1"/>
          </p:cNvPicPr>
          <p:nvPr>
            <p:ph sz="quarter" idx="11"/>
          </p:nvPr>
        </p:nvPicPr>
        <p:blipFill>
          <a:blip r:embed="rId3" cstate="print"/>
          <a:stretch>
            <a:fillRect/>
          </a:stretch>
        </p:blipFill>
        <p:spPr>
          <a:xfrm>
            <a:off x="668145" y="1782604"/>
            <a:ext cx="8214835" cy="4526716"/>
          </a:xfrm>
        </p:spPr>
      </p:pic>
      <p:sp>
        <p:nvSpPr>
          <p:cNvPr id="3" name="Titel 2"/>
          <p:cNvSpPr>
            <a:spLocks noGrp="1"/>
          </p:cNvSpPr>
          <p:nvPr>
            <p:ph type="title"/>
          </p:nvPr>
        </p:nvSpPr>
        <p:spPr/>
        <p:txBody>
          <a:bodyPr>
            <a:normAutofit/>
          </a:bodyPr>
          <a:lstStyle/>
          <a:p>
            <a:pPr algn="l"/>
            <a:r>
              <a:rPr lang="de-DE" sz="3200" b="1" dirty="0" smtClean="0">
                <a:solidFill>
                  <a:schemeClr val="tx2"/>
                </a:solidFill>
              </a:rPr>
              <a:t>5	Vorgehen im VOW Workshop</a:t>
            </a:r>
            <a:endParaRPr lang="de-DE" sz="3200" b="1" dirty="0">
              <a:solidFill>
                <a:schemeClr val="tx2"/>
              </a:solidFill>
            </a:endParaRPr>
          </a:p>
        </p:txBody>
      </p:sp>
      <p:grpSp>
        <p:nvGrpSpPr>
          <p:cNvPr id="5" name="Gruppieren 4"/>
          <p:cNvGrpSpPr/>
          <p:nvPr/>
        </p:nvGrpSpPr>
        <p:grpSpPr>
          <a:xfrm>
            <a:off x="791675" y="6000361"/>
            <a:ext cx="7994848" cy="746799"/>
            <a:chOff x="609600" y="2699653"/>
            <a:chExt cx="8987244" cy="836726"/>
          </a:xfrm>
        </p:grpSpPr>
        <p:sp>
          <p:nvSpPr>
            <p:cNvPr id="6" name="Textfeld 5"/>
            <p:cNvSpPr txBox="1"/>
            <p:nvPr/>
          </p:nvSpPr>
          <p:spPr>
            <a:xfrm>
              <a:off x="9013736" y="2699653"/>
              <a:ext cx="583108" cy="400110"/>
            </a:xfrm>
            <a:prstGeom prst="rect">
              <a:avLst/>
            </a:prstGeom>
            <a:noFill/>
          </p:spPr>
          <p:txBody>
            <a:bodyPr wrap="none" rtlCol="0">
              <a:spAutoFit/>
            </a:bodyPr>
            <a:lstStyle/>
            <a:p>
              <a:r>
                <a:rPr lang="de-DE" sz="2000" b="1" dirty="0" smtClean="0">
                  <a:solidFill>
                    <a:schemeClr val="accent1">
                      <a:lumMod val="75000"/>
                    </a:schemeClr>
                  </a:solidFill>
                  <a:latin typeface="Calibri" panose="020F0502020204030204" pitchFamily="34" charset="0"/>
                </a:rPr>
                <a:t>Zeit</a:t>
              </a:r>
              <a:endParaRPr lang="de-DE" sz="2000" b="1" dirty="0">
                <a:solidFill>
                  <a:schemeClr val="accent1">
                    <a:lumMod val="75000"/>
                  </a:schemeClr>
                </a:solidFill>
                <a:latin typeface="Calibri" panose="020F0502020204030204" pitchFamily="34" charset="0"/>
              </a:endParaRPr>
            </a:p>
          </p:txBody>
        </p:sp>
        <p:cxnSp>
          <p:nvCxnSpPr>
            <p:cNvPr id="7" name="Gerade Verbindung mit Pfeil 6"/>
            <p:cNvCxnSpPr/>
            <p:nvPr/>
          </p:nvCxnSpPr>
          <p:spPr>
            <a:xfrm>
              <a:off x="609600" y="3139690"/>
              <a:ext cx="8752313" cy="2106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3490332" y="2988527"/>
              <a:ext cx="0" cy="351218"/>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3470071" y="3136269"/>
              <a:ext cx="805092" cy="400110"/>
            </a:xfrm>
            <a:prstGeom prst="rect">
              <a:avLst/>
            </a:prstGeom>
            <a:noFill/>
          </p:spPr>
          <p:txBody>
            <a:bodyPr wrap="none" rtlCol="0">
              <a:spAutoFit/>
            </a:bodyPr>
            <a:lstStyle/>
            <a:p>
              <a:r>
                <a:rPr lang="de-DE" sz="2000" b="1" dirty="0" smtClean="0">
                  <a:solidFill>
                    <a:schemeClr val="accent1">
                      <a:lumMod val="75000"/>
                    </a:schemeClr>
                  </a:solidFill>
                  <a:latin typeface="Calibri" panose="020F0502020204030204" pitchFamily="34" charset="0"/>
                </a:rPr>
                <a:t>heute</a:t>
              </a:r>
              <a:endParaRPr lang="de-DE" sz="2000" b="1" dirty="0">
                <a:solidFill>
                  <a:schemeClr val="accent1">
                    <a:lumMod val="75000"/>
                  </a:schemeClr>
                </a:solidFill>
                <a:latin typeface="Calibri" panose="020F0502020204030204" pitchFamily="34" charset="0"/>
              </a:endParaRPr>
            </a:p>
          </p:txBody>
        </p:sp>
      </p:gr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404664"/>
            <a:ext cx="9509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sz="quarter" idx="11"/>
          </p:nvPr>
        </p:nvGraphicFramePr>
        <p:xfrm>
          <a:off x="460375" y="1728788"/>
          <a:ext cx="8223250" cy="5039360"/>
        </p:xfrm>
        <a:graphic>
          <a:graphicData uri="http://schemas.openxmlformats.org/drawingml/2006/table">
            <a:tbl>
              <a:tblPr firstRow="1" bandRow="1">
                <a:tableStyleId>{5C22544A-7EE6-4342-B048-85BDC9FD1C3A}</a:tableStyleId>
              </a:tblPr>
              <a:tblGrid>
                <a:gridCol w="583233"/>
                <a:gridCol w="2952328"/>
                <a:gridCol w="1398389"/>
                <a:gridCol w="1841971"/>
                <a:gridCol w="1447329"/>
              </a:tblGrid>
              <a:tr h="370840">
                <a:tc>
                  <a:txBody>
                    <a:bodyPr/>
                    <a:lstStyle/>
                    <a:p>
                      <a:r>
                        <a:rPr lang="de-DE" dirty="0" smtClean="0"/>
                        <a:t>Zeit</a:t>
                      </a:r>
                      <a:endParaRPr lang="de-DE" dirty="0"/>
                    </a:p>
                  </a:txBody>
                  <a:tcPr/>
                </a:tc>
                <a:tc>
                  <a:txBody>
                    <a:bodyPr/>
                    <a:lstStyle/>
                    <a:p>
                      <a:r>
                        <a:rPr lang="de-DE" dirty="0" smtClean="0"/>
                        <a:t>Was?</a:t>
                      </a:r>
                      <a:endParaRPr lang="de-DE" dirty="0"/>
                    </a:p>
                  </a:txBody>
                  <a:tcPr/>
                </a:tc>
                <a:tc>
                  <a:txBody>
                    <a:bodyPr/>
                    <a:lstStyle/>
                    <a:p>
                      <a:r>
                        <a:rPr lang="de-DE" dirty="0" smtClean="0"/>
                        <a:t>Wer?</a:t>
                      </a:r>
                      <a:endParaRPr lang="de-DE" dirty="0"/>
                    </a:p>
                  </a:txBody>
                  <a:tcPr/>
                </a:tc>
                <a:tc>
                  <a:txBody>
                    <a:bodyPr/>
                    <a:lstStyle/>
                    <a:p>
                      <a:r>
                        <a:rPr lang="de-DE" dirty="0" smtClean="0"/>
                        <a:t>Material</a:t>
                      </a:r>
                      <a:endParaRPr lang="de-DE" dirty="0"/>
                    </a:p>
                  </a:txBody>
                  <a:tcPr/>
                </a:tc>
                <a:tc>
                  <a:txBody>
                    <a:bodyPr/>
                    <a:lstStyle/>
                    <a:p>
                      <a:r>
                        <a:rPr lang="de-DE" dirty="0" smtClean="0"/>
                        <a:t>Vorbereitung</a:t>
                      </a:r>
                      <a:endParaRPr lang="de-DE" dirty="0"/>
                    </a:p>
                  </a:txBody>
                  <a:tcPr/>
                </a:tc>
              </a:tr>
              <a:tr h="370840">
                <a:tc>
                  <a:txBody>
                    <a:bodyPr/>
                    <a:lstStyle/>
                    <a:p>
                      <a:r>
                        <a:rPr lang="de-DE" dirty="0" smtClean="0"/>
                        <a:t>15‘</a:t>
                      </a:r>
                      <a:endParaRPr lang="de-DE" dirty="0"/>
                    </a:p>
                  </a:txBody>
                  <a:tcPr/>
                </a:tc>
                <a:tc>
                  <a:txBody>
                    <a:bodyPr/>
                    <a:lstStyle/>
                    <a:p>
                      <a:r>
                        <a:rPr lang="de-DE" dirty="0" smtClean="0"/>
                        <a:t>Einführung, Ziele &amp;</a:t>
                      </a:r>
                      <a:r>
                        <a:rPr lang="de-DE" baseline="0" dirty="0" smtClean="0"/>
                        <a:t> Ablauf</a:t>
                      </a:r>
                      <a:endParaRPr lang="de-DE" dirty="0"/>
                    </a:p>
                  </a:txBody>
                  <a:tcPr/>
                </a:tc>
                <a:tc>
                  <a:txBody>
                    <a:bodyPr/>
                    <a:lstStyle/>
                    <a:p>
                      <a:r>
                        <a:rPr lang="de-DE" dirty="0" smtClean="0"/>
                        <a:t>Einladende, Moderation</a:t>
                      </a:r>
                      <a:endParaRPr lang="de-DE" dirty="0"/>
                    </a:p>
                  </a:txBody>
                  <a:tcPr/>
                </a:tc>
                <a:tc>
                  <a:txBody>
                    <a:bodyPr/>
                    <a:lstStyle/>
                    <a:p>
                      <a:r>
                        <a:rPr lang="de-DE" dirty="0" smtClean="0"/>
                        <a:t>Einladung, Agenda</a:t>
                      </a:r>
                      <a:endParaRPr lang="de-DE" dirty="0"/>
                    </a:p>
                  </a:txBody>
                  <a:tcPr/>
                </a:tc>
                <a:tc>
                  <a:txBody>
                    <a:bodyPr/>
                    <a:lstStyle/>
                    <a:p>
                      <a:r>
                        <a:rPr lang="de-DE" dirty="0" smtClean="0"/>
                        <a:t>Plakat mit Zielen</a:t>
                      </a:r>
                      <a:endParaRPr lang="de-DE" dirty="0"/>
                    </a:p>
                  </a:txBody>
                  <a:tcPr/>
                </a:tc>
              </a:tr>
              <a:tr h="370840">
                <a:tc>
                  <a:txBody>
                    <a:bodyPr/>
                    <a:lstStyle/>
                    <a:p>
                      <a:r>
                        <a:rPr lang="de-DE" dirty="0" smtClean="0"/>
                        <a:t>15‘</a:t>
                      </a:r>
                      <a:endParaRPr lang="de-DE" dirty="0"/>
                    </a:p>
                  </a:txBody>
                  <a:tcPr/>
                </a:tc>
                <a:tc>
                  <a:txBody>
                    <a:bodyPr/>
                    <a:lstStyle/>
                    <a:p>
                      <a:r>
                        <a:rPr lang="de-DE" dirty="0" smtClean="0"/>
                        <a:t>Wer</a:t>
                      </a:r>
                      <a:r>
                        <a:rPr lang="de-DE" baseline="0" dirty="0" smtClean="0"/>
                        <a:t> ist da? Wer nicht?</a:t>
                      </a:r>
                      <a:endParaRPr lang="de-DE" dirty="0"/>
                    </a:p>
                  </a:txBody>
                  <a:tcPr/>
                </a:tc>
                <a:tc>
                  <a:txBody>
                    <a:bodyPr/>
                    <a:lstStyle/>
                    <a:p>
                      <a:r>
                        <a:rPr lang="de-DE" dirty="0" smtClean="0"/>
                        <a:t>Alle</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tc>
              </a:tr>
              <a:tr h="370840">
                <a:tc>
                  <a:txBody>
                    <a:bodyPr/>
                    <a:lstStyle/>
                    <a:p>
                      <a:r>
                        <a:rPr lang="de-DE" dirty="0" smtClean="0"/>
                        <a:t>1 h</a:t>
                      </a:r>
                      <a:endParaRPr lang="de-DE" dirty="0"/>
                    </a:p>
                  </a:txBody>
                  <a:tcPr/>
                </a:tc>
                <a:tc>
                  <a:txBody>
                    <a:bodyPr/>
                    <a:lstStyle/>
                    <a:p>
                      <a:r>
                        <a:rPr lang="de-DE" dirty="0" smtClean="0"/>
                        <a:t>Blick zurück:</a:t>
                      </a:r>
                    </a:p>
                    <a:p>
                      <a:r>
                        <a:rPr lang="de-DE" dirty="0" smtClean="0"/>
                        <a:t>ich, die Offene</a:t>
                      </a:r>
                      <a:r>
                        <a:rPr lang="de-DE" baseline="0" dirty="0" smtClean="0"/>
                        <a:t> Werkstatt &amp; das Umfeld</a:t>
                      </a:r>
                      <a:endParaRPr lang="de-DE" dirty="0"/>
                    </a:p>
                  </a:txBody>
                  <a:tcPr/>
                </a:tc>
                <a:tc>
                  <a:txBody>
                    <a:bodyPr/>
                    <a:lstStyle/>
                    <a:p>
                      <a:r>
                        <a:rPr lang="de-DE" dirty="0" smtClean="0"/>
                        <a:t>3 Gruppen, Wechsel</a:t>
                      </a:r>
                      <a:r>
                        <a:rPr lang="de-DE" baseline="0" dirty="0" smtClean="0"/>
                        <a:t> nach 15 min.</a:t>
                      </a:r>
                      <a:endParaRPr lang="de-DE" dirty="0"/>
                    </a:p>
                  </a:txBody>
                  <a:tcPr/>
                </a:tc>
                <a:tc>
                  <a:txBody>
                    <a:bodyPr/>
                    <a:lstStyle/>
                    <a:p>
                      <a:r>
                        <a:rPr lang="de-DE" dirty="0" smtClean="0"/>
                        <a:t>3 Tische,</a:t>
                      </a:r>
                      <a:r>
                        <a:rPr lang="de-DE" baseline="0" dirty="0" smtClean="0"/>
                        <a:t> </a:t>
                      </a:r>
                    </a:p>
                    <a:p>
                      <a:r>
                        <a:rPr lang="de-DE" baseline="0" dirty="0" smtClean="0"/>
                        <a:t>3 Großpapiere</a:t>
                      </a:r>
                      <a:r>
                        <a:rPr lang="de-DE" dirty="0" smtClean="0"/>
                        <a:t> </a:t>
                      </a:r>
                      <a:endParaRPr lang="de-DE" dirty="0"/>
                    </a:p>
                  </a:txBody>
                  <a:tcPr/>
                </a:tc>
                <a:tc>
                  <a:txBody>
                    <a:bodyPr/>
                    <a:lstStyle/>
                    <a:p>
                      <a:r>
                        <a:rPr lang="de-DE" dirty="0" smtClean="0"/>
                        <a:t>Zeitstrahl auf Großpapier malen</a:t>
                      </a:r>
                      <a:endParaRPr lang="de-DE" dirty="0"/>
                    </a:p>
                  </a:txBody>
                  <a:tcPr/>
                </a:tc>
              </a:tr>
              <a:tr h="370840">
                <a:tc>
                  <a:txBody>
                    <a:bodyPr/>
                    <a:lstStyle/>
                    <a:p>
                      <a:r>
                        <a:rPr lang="de-DE" dirty="0" smtClean="0"/>
                        <a:t>1 h</a:t>
                      </a:r>
                      <a:endParaRPr lang="de-DE" dirty="0"/>
                    </a:p>
                  </a:txBody>
                  <a:tcPr/>
                </a:tc>
                <a:tc>
                  <a:txBody>
                    <a:bodyPr/>
                    <a:lstStyle/>
                    <a:p>
                      <a:r>
                        <a:rPr lang="de-DE" dirty="0" smtClean="0"/>
                        <a:t>Highlights Blick zurück +</a:t>
                      </a:r>
                      <a:r>
                        <a:rPr lang="de-DE" baseline="0" dirty="0" smtClean="0"/>
                        <a:t> </a:t>
                      </a:r>
                      <a:r>
                        <a:rPr lang="de-DE" baseline="0" dirty="0" err="1" smtClean="0"/>
                        <a:t>Brainwriting</a:t>
                      </a:r>
                      <a:r>
                        <a:rPr lang="de-DE" baseline="0" dirty="0" smtClean="0"/>
                        <a:t>: </a:t>
                      </a:r>
                      <a:br>
                        <a:rPr lang="de-DE" baseline="0" dirty="0" smtClean="0"/>
                      </a:br>
                      <a:r>
                        <a:rPr lang="de-DE" dirty="0" smtClean="0"/>
                        <a:t>Welche</a:t>
                      </a:r>
                      <a:r>
                        <a:rPr lang="de-DE" baseline="0" dirty="0" smtClean="0"/>
                        <a:t> Themen gehören in die Vision? </a:t>
                      </a:r>
                      <a:endParaRPr lang="de-DE" dirty="0"/>
                    </a:p>
                  </a:txBody>
                  <a:tcPr/>
                </a:tc>
                <a:tc>
                  <a:txBody>
                    <a:bodyPr/>
                    <a:lstStyle/>
                    <a:p>
                      <a:r>
                        <a:rPr lang="de-DE" dirty="0" smtClean="0"/>
                        <a:t>Alle, Moderation</a:t>
                      </a:r>
                      <a:endParaRPr lang="de-DE" dirty="0"/>
                    </a:p>
                  </a:txBody>
                  <a:tcPr/>
                </a:tc>
                <a:tc>
                  <a:txBody>
                    <a:bodyPr/>
                    <a:lstStyle/>
                    <a:p>
                      <a:r>
                        <a:rPr lang="de-DE" dirty="0" smtClean="0"/>
                        <a:t>3 </a:t>
                      </a:r>
                      <a:r>
                        <a:rPr lang="de-DE" dirty="0" err="1" smtClean="0"/>
                        <a:t>befüllte</a:t>
                      </a:r>
                      <a:r>
                        <a:rPr lang="de-DE" dirty="0" smtClean="0"/>
                        <a:t> Großpapiere + </a:t>
                      </a:r>
                      <a:br>
                        <a:rPr lang="de-DE" dirty="0" smtClean="0"/>
                      </a:br>
                      <a:r>
                        <a:rPr lang="de-DE" dirty="0" smtClean="0"/>
                        <a:t>1 leeres Plakat</a:t>
                      </a:r>
                    </a:p>
                    <a:p>
                      <a:r>
                        <a:rPr lang="de-DE" dirty="0" smtClean="0"/>
                        <a:t>Kreppband</a:t>
                      </a:r>
                      <a:endParaRPr lang="de-DE" dirty="0"/>
                    </a:p>
                  </a:txBody>
                  <a:tcPr/>
                </a:tc>
                <a:tc>
                  <a:txBody>
                    <a:bodyPr/>
                    <a:lstStyle/>
                    <a:p>
                      <a:r>
                        <a:rPr lang="de-DE" dirty="0" smtClean="0"/>
                        <a:t>Großpapiere</a:t>
                      </a:r>
                      <a:r>
                        <a:rPr lang="de-DE" baseline="0" dirty="0" smtClean="0"/>
                        <a:t> an Wand heften</a:t>
                      </a:r>
                      <a:endParaRPr lang="de-DE" dirty="0"/>
                    </a:p>
                  </a:txBody>
                  <a:tcPr/>
                </a:tc>
              </a:tr>
              <a:tr h="370840">
                <a:tc>
                  <a:txBody>
                    <a:bodyPr/>
                    <a:lstStyle/>
                    <a:p>
                      <a:r>
                        <a:rPr lang="de-DE" dirty="0" smtClean="0"/>
                        <a:t>2 h</a:t>
                      </a:r>
                      <a:endParaRPr lang="de-DE" dirty="0"/>
                    </a:p>
                  </a:txBody>
                  <a:tcPr/>
                </a:tc>
                <a:tc>
                  <a:txBody>
                    <a:bodyPr/>
                    <a:lstStyle/>
                    <a:p>
                      <a:r>
                        <a:rPr lang="de-DE" dirty="0" err="1" smtClean="0"/>
                        <a:t>Visioning</a:t>
                      </a:r>
                      <a:r>
                        <a:rPr lang="de-DE" dirty="0" smtClean="0"/>
                        <a:t>: persönlich (15 min., Kleingruppe (30‘), gemeinsam (1 h) </a:t>
                      </a:r>
                      <a:endParaRPr lang="de-DE" dirty="0"/>
                    </a:p>
                  </a:txBody>
                  <a:tcPr/>
                </a:tc>
                <a:tc>
                  <a:txBody>
                    <a:bodyPr/>
                    <a:lstStyle/>
                    <a:p>
                      <a:r>
                        <a:rPr lang="de-DE" dirty="0" smtClean="0"/>
                        <a:t>Jeder, Kleingruppe, alle</a:t>
                      </a:r>
                      <a:endParaRPr lang="de-DE" dirty="0"/>
                    </a:p>
                  </a:txBody>
                  <a:tcPr/>
                </a:tc>
                <a:tc>
                  <a:txBody>
                    <a:bodyPr/>
                    <a:lstStyle/>
                    <a:p>
                      <a:r>
                        <a:rPr lang="de-DE" dirty="0" smtClean="0"/>
                        <a:t>Templates DIN A4, DIN A3, Großpapier</a:t>
                      </a:r>
                      <a:endParaRPr lang="de-DE" dirty="0"/>
                    </a:p>
                  </a:txBody>
                  <a:tcPr/>
                </a:tc>
                <a:tc>
                  <a:txBody>
                    <a:bodyPr/>
                    <a:lstStyle/>
                    <a:p>
                      <a:r>
                        <a:rPr lang="de-DE" dirty="0" smtClean="0"/>
                        <a:t>Templates beschriften</a:t>
                      </a:r>
                      <a:endParaRPr lang="de-DE" dirty="0"/>
                    </a:p>
                  </a:txBody>
                  <a:tcPr/>
                </a:tc>
              </a:tr>
              <a:tr h="370840">
                <a:tc>
                  <a:txBody>
                    <a:bodyPr/>
                    <a:lstStyle/>
                    <a:p>
                      <a:r>
                        <a:rPr lang="de-DE" dirty="0" smtClean="0"/>
                        <a:t>1 h</a:t>
                      </a:r>
                      <a:endParaRPr lang="de-DE" dirty="0"/>
                    </a:p>
                  </a:txBody>
                  <a:tcPr/>
                </a:tc>
                <a:tc>
                  <a:txBody>
                    <a:bodyPr/>
                    <a:lstStyle/>
                    <a:p>
                      <a:r>
                        <a:rPr lang="de-DE" dirty="0" smtClean="0"/>
                        <a:t>Feststellung</a:t>
                      </a:r>
                      <a:r>
                        <a:rPr lang="de-DE" baseline="0" dirty="0" smtClean="0"/>
                        <a:t> Konsens &amp; Dissens, nächste Schritte</a:t>
                      </a:r>
                      <a:endParaRPr lang="de-DE" dirty="0"/>
                    </a:p>
                  </a:txBody>
                  <a:tcPr/>
                </a:tc>
                <a:tc>
                  <a:txBody>
                    <a:bodyPr/>
                    <a:lstStyle/>
                    <a:p>
                      <a:r>
                        <a:rPr lang="de-DE" dirty="0" smtClean="0"/>
                        <a:t>Alle, Moderation</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tc>
              </a:tr>
            </a:tbl>
          </a:graphicData>
        </a:graphic>
      </p:graphicFrame>
      <p:sp>
        <p:nvSpPr>
          <p:cNvPr id="3" name="Titel 2"/>
          <p:cNvSpPr>
            <a:spLocks noGrp="1"/>
          </p:cNvSpPr>
          <p:nvPr>
            <p:ph type="title"/>
          </p:nvPr>
        </p:nvSpPr>
        <p:spPr/>
        <p:txBody>
          <a:bodyPr>
            <a:normAutofit/>
          </a:bodyPr>
          <a:lstStyle/>
          <a:p>
            <a:pPr algn="l"/>
            <a:r>
              <a:rPr lang="de-DE" sz="3200" b="1" dirty="0" smtClean="0">
                <a:solidFill>
                  <a:schemeClr val="tx2"/>
                </a:solidFill>
              </a:rPr>
              <a:t>5	Vereinfachtes Drehbuch </a:t>
            </a:r>
            <a:br>
              <a:rPr lang="de-DE" sz="3200" b="1" dirty="0" smtClean="0">
                <a:solidFill>
                  <a:schemeClr val="tx2"/>
                </a:solidFill>
              </a:rPr>
            </a:br>
            <a:r>
              <a:rPr lang="de-DE" sz="3200" b="1" dirty="0" smtClean="0">
                <a:solidFill>
                  <a:schemeClr val="tx2"/>
                </a:solidFill>
              </a:rPr>
              <a:t>	für einen eintägigen Workshop</a:t>
            </a:r>
            <a:endParaRPr lang="de-DE" sz="3200" b="1" dirty="0">
              <a:solidFill>
                <a:schemeClr val="tx2"/>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04664"/>
            <a:ext cx="9509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64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p:txBody>
          <a:bodyPr>
            <a:normAutofit fontScale="85000" lnSpcReduction="10000"/>
          </a:bodyPr>
          <a:lstStyle/>
          <a:p>
            <a:pPr>
              <a:buNone/>
            </a:pPr>
            <a:r>
              <a:rPr lang="de-DE" sz="2400" dirty="0" smtClean="0">
                <a:latin typeface="+mn-lt"/>
              </a:rPr>
              <a:t>Die Kollaborationskultur in Offenen Werkstätten ist  eine gute Grundlage auch für offene Gespräche. Dennoch gilt es, den Blick für informelle Ausgrenzungen (z.B. durch Wortführer, die tatkräftigsten Macher), Ängste und Hemmungen zu schärfen, um Denk- und </a:t>
            </a:r>
            <a:r>
              <a:rPr lang="de-DE" sz="2400" dirty="0" err="1" smtClean="0">
                <a:latin typeface="+mn-lt"/>
              </a:rPr>
              <a:t>Fühlbarrieren</a:t>
            </a:r>
            <a:r>
              <a:rPr lang="de-DE" sz="2400" dirty="0" smtClean="0">
                <a:latin typeface="+mn-lt"/>
              </a:rPr>
              <a:t> zu minimieren. Die Übungen im morphologischen Kasten zielen auf assoziatives Denken (Kreativübungen), </a:t>
            </a:r>
            <a:r>
              <a:rPr lang="de-DE" sz="2400" dirty="0" err="1" smtClean="0">
                <a:latin typeface="+mn-lt"/>
              </a:rPr>
              <a:t>Bewußtseinsbildung</a:t>
            </a:r>
            <a:r>
              <a:rPr lang="de-DE" sz="2400" dirty="0" smtClean="0">
                <a:latin typeface="+mn-lt"/>
              </a:rPr>
              <a:t> (Blick zurück) und aktives Zuhören (Wertegespräch). Je nach Bedarf, können eine oder mehrere Übungen ausgewählt werden.</a:t>
            </a:r>
          </a:p>
          <a:p>
            <a:pPr>
              <a:buNone/>
            </a:pPr>
            <a:endParaRPr lang="de-DE" sz="2400" dirty="0" smtClean="0">
              <a:latin typeface="+mn-lt"/>
            </a:endParaRPr>
          </a:p>
          <a:p>
            <a:pPr>
              <a:buNone/>
            </a:pPr>
            <a:r>
              <a:rPr lang="de-DE" sz="2400" b="1" dirty="0" smtClean="0">
                <a:latin typeface="+mn-lt"/>
              </a:rPr>
              <a:t>! Alle müssen an ihre innere Stimme herankommen als Voraussetzung, um diese in den Visionsprozess einzubringen </a:t>
            </a:r>
          </a:p>
          <a:p>
            <a:pPr>
              <a:buNone/>
            </a:pPr>
            <a:r>
              <a:rPr lang="de-DE" sz="2400" b="1" dirty="0" smtClean="0">
                <a:latin typeface="+mn-lt"/>
              </a:rPr>
              <a:t>! Das Gruppenklima muss es jedem ermöglichen, ernst genommen zu werden</a:t>
            </a:r>
          </a:p>
          <a:p>
            <a:pPr>
              <a:buNone/>
            </a:pPr>
            <a:r>
              <a:rPr lang="de-DE" sz="2400" b="1" dirty="0" smtClean="0">
                <a:latin typeface="+mn-lt"/>
              </a:rPr>
              <a:t>! Beim  nicht empfohlenen </a:t>
            </a:r>
            <a:r>
              <a:rPr lang="de-DE" sz="2400" b="1" dirty="0" err="1" smtClean="0">
                <a:latin typeface="+mn-lt"/>
              </a:rPr>
              <a:t>Shortcut</a:t>
            </a:r>
            <a:r>
              <a:rPr lang="de-DE" sz="2400" b="1" dirty="0" smtClean="0">
                <a:latin typeface="+mn-lt"/>
              </a:rPr>
              <a:t> (       </a:t>
            </a:r>
            <a:r>
              <a:rPr lang="de-DE" sz="2400" b="1" dirty="0" smtClean="0">
                <a:latin typeface="+mn-lt"/>
                <a:hlinkClick r:id="rId3" action="ppaction://hlinksldjump"/>
              </a:rPr>
              <a:t>4 Organisationstipps</a:t>
            </a:r>
            <a:r>
              <a:rPr lang="de-DE" sz="2400" b="1" dirty="0" smtClean="0">
                <a:latin typeface="+mn-lt"/>
              </a:rPr>
              <a:t>) nicht alle gleichberechtigt an ihre innere Stimme</a:t>
            </a:r>
          </a:p>
          <a:p>
            <a:pPr>
              <a:buNone/>
            </a:pPr>
            <a:endParaRPr lang="de-DE" sz="2400" dirty="0" smtClean="0">
              <a:latin typeface="+mn-lt"/>
            </a:endParaRPr>
          </a:p>
          <a:p>
            <a:pPr>
              <a:buNone/>
            </a:pPr>
            <a:endParaRPr lang="de-DE" sz="2400" dirty="0" smtClean="0">
              <a:latin typeface="+mn-lt"/>
            </a:endParaRPr>
          </a:p>
        </p:txBody>
      </p:sp>
      <p:sp>
        <p:nvSpPr>
          <p:cNvPr id="3" name="Titel 2"/>
          <p:cNvSpPr>
            <a:spLocks noGrp="1"/>
          </p:cNvSpPr>
          <p:nvPr>
            <p:ph type="title"/>
          </p:nvPr>
        </p:nvSpPr>
        <p:spPr/>
        <p:txBody>
          <a:bodyPr>
            <a:normAutofit fontScale="90000"/>
          </a:bodyPr>
          <a:lstStyle/>
          <a:p>
            <a:pPr algn="l"/>
            <a:r>
              <a:rPr lang="de-DE" sz="3600" b="1" dirty="0" smtClean="0">
                <a:solidFill>
                  <a:schemeClr val="tx2"/>
                </a:solidFill>
              </a:rPr>
              <a:t>6	Wie durchbrechen wir Denk- und 	Fühlbarrieren?</a:t>
            </a:r>
            <a:endParaRPr lang="de-DE" sz="3600" b="1" dirty="0">
              <a:solidFill>
                <a:schemeClr val="tx2"/>
              </a:solidFill>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476672"/>
            <a:ext cx="6889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3" descr="Collaboration logo V2.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355976" y="5013176"/>
            <a:ext cx="313556" cy="212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Rückblick.JPG"/>
          <p:cNvPicPr>
            <a:picLocks noGrp="1" noChangeAspect="1"/>
          </p:cNvPicPr>
          <p:nvPr>
            <p:ph sz="quarter" idx="11"/>
          </p:nvPr>
        </p:nvPicPr>
        <p:blipFill>
          <a:blip r:embed="rId3" cstate="print"/>
          <a:stretch>
            <a:fillRect/>
          </a:stretch>
        </p:blipFill>
        <p:spPr>
          <a:xfrm>
            <a:off x="1403648" y="1772816"/>
            <a:ext cx="6395408" cy="4796556"/>
          </a:xfrm>
        </p:spPr>
      </p:pic>
      <p:sp>
        <p:nvSpPr>
          <p:cNvPr id="3" name="Titel 2"/>
          <p:cNvSpPr>
            <a:spLocks noGrp="1"/>
          </p:cNvSpPr>
          <p:nvPr>
            <p:ph type="title"/>
          </p:nvPr>
        </p:nvSpPr>
        <p:spPr/>
        <p:txBody>
          <a:bodyPr>
            <a:normAutofit/>
          </a:bodyPr>
          <a:lstStyle/>
          <a:p>
            <a:pPr algn="l"/>
            <a:r>
              <a:rPr lang="de-DE" sz="3200" b="1" dirty="0" smtClean="0">
                <a:solidFill>
                  <a:schemeClr val="tx2"/>
                </a:solidFill>
              </a:rPr>
              <a:t>6	Der Blick zurück im VOW Workshop</a:t>
            </a:r>
            <a:endParaRPr lang="de-DE" sz="3200" b="1" dirty="0">
              <a:solidFill>
                <a:schemeClr val="tx2"/>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404664"/>
            <a:ext cx="9509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p:txBody>
          <a:bodyPr>
            <a:normAutofit/>
          </a:bodyPr>
          <a:lstStyle/>
          <a:p>
            <a:pPr>
              <a:buNone/>
            </a:pPr>
            <a:r>
              <a:rPr lang="de-DE" sz="1800" b="1" dirty="0">
                <a:latin typeface="Calibri" panose="020F0502020204030204" pitchFamily="34" charset="0"/>
              </a:rPr>
              <a:t>Drei Grundbausteine des aktiven </a:t>
            </a:r>
            <a:r>
              <a:rPr lang="de-DE" sz="1800" b="1" dirty="0" smtClean="0">
                <a:latin typeface="Calibri" panose="020F0502020204030204" pitchFamily="34" charset="0"/>
              </a:rPr>
              <a:t>Zuhörens:</a:t>
            </a:r>
            <a:endParaRPr lang="de-DE" sz="1800" b="1" dirty="0">
              <a:latin typeface="Calibri" panose="020F0502020204030204" pitchFamily="34" charset="0"/>
            </a:endParaRPr>
          </a:p>
          <a:p>
            <a:pPr marL="268288" indent="-268288">
              <a:buFont typeface="Wingdings" panose="05000000000000000000" pitchFamily="2" charset="2"/>
              <a:buChar char="§"/>
            </a:pPr>
            <a:r>
              <a:rPr lang="de-DE" sz="1800" dirty="0" smtClean="0">
                <a:latin typeface="Calibri" panose="020F0502020204030204" pitchFamily="34" charset="0"/>
              </a:rPr>
              <a:t>die </a:t>
            </a:r>
            <a:r>
              <a:rPr lang="de-DE" sz="1800" dirty="0">
                <a:latin typeface="Calibri" panose="020F0502020204030204" pitchFamily="34" charset="0"/>
              </a:rPr>
              <a:t>offene und empathische Grundeinstellung</a:t>
            </a:r>
          </a:p>
          <a:p>
            <a:pPr marL="268288" indent="-268288">
              <a:buFont typeface="Wingdings" panose="05000000000000000000" pitchFamily="2" charset="2"/>
              <a:buChar char="§"/>
            </a:pPr>
            <a:r>
              <a:rPr lang="de-DE" sz="1800" dirty="0" smtClean="0">
                <a:latin typeface="Calibri" panose="020F0502020204030204" pitchFamily="34" charset="0"/>
              </a:rPr>
              <a:t>das </a:t>
            </a:r>
            <a:r>
              <a:rPr lang="de-DE" sz="1800" dirty="0">
                <a:latin typeface="Calibri" panose="020F0502020204030204" pitchFamily="34" charset="0"/>
              </a:rPr>
              <a:t>authentische und gleichbleibende Auftreten</a:t>
            </a:r>
          </a:p>
          <a:p>
            <a:pPr marL="268288" indent="-268288">
              <a:buFont typeface="Wingdings" panose="05000000000000000000" pitchFamily="2" charset="2"/>
              <a:buChar char="§"/>
            </a:pPr>
            <a:r>
              <a:rPr lang="de-DE" sz="1800" dirty="0" smtClean="0">
                <a:latin typeface="Calibri" panose="020F0502020204030204" pitchFamily="34" charset="0"/>
              </a:rPr>
              <a:t>die </a:t>
            </a:r>
            <a:r>
              <a:rPr lang="de-DE" sz="1800" dirty="0">
                <a:latin typeface="Calibri" panose="020F0502020204030204" pitchFamily="34" charset="0"/>
              </a:rPr>
              <a:t>durch und durch positive Bewertung des Gegenübers</a:t>
            </a:r>
            <a:r>
              <a:rPr lang="de-DE" sz="1800" dirty="0" smtClean="0">
                <a:latin typeface="Calibri" panose="020F0502020204030204" pitchFamily="34" charset="0"/>
              </a:rPr>
              <a:t>.</a:t>
            </a:r>
          </a:p>
          <a:p>
            <a:pPr marL="285750" indent="-285750">
              <a:buFont typeface="Wingdings" panose="05000000000000000000" pitchFamily="2" charset="2"/>
              <a:buChar char="§"/>
            </a:pPr>
            <a:endParaRPr lang="de-DE" sz="1800" dirty="0">
              <a:latin typeface="Calibri" panose="020F0502020204030204" pitchFamily="34" charset="0"/>
            </a:endParaRPr>
          </a:p>
          <a:p>
            <a:pPr>
              <a:buNone/>
            </a:pPr>
            <a:r>
              <a:rPr lang="de-DE" sz="1800" b="1" dirty="0" smtClean="0">
                <a:latin typeface="Calibri" panose="020F0502020204030204" pitchFamily="34" charset="0"/>
              </a:rPr>
              <a:t>Übung in Paaren:</a:t>
            </a:r>
          </a:p>
          <a:p>
            <a:pPr marL="285750" indent="-285750">
              <a:buFont typeface="Wingdings" panose="05000000000000000000" pitchFamily="2" charset="2"/>
              <a:buChar char="§"/>
            </a:pPr>
            <a:r>
              <a:rPr lang="de-DE" sz="1800" dirty="0" smtClean="0">
                <a:latin typeface="Calibri" panose="020F0502020204030204" pitchFamily="34" charset="0"/>
              </a:rPr>
              <a:t>Personen stellen sich gegenseitig vor.</a:t>
            </a:r>
          </a:p>
          <a:p>
            <a:pPr marL="285750" indent="-285750">
              <a:buFont typeface="Wingdings" panose="05000000000000000000" pitchFamily="2" charset="2"/>
              <a:buChar char="§"/>
            </a:pPr>
            <a:r>
              <a:rPr lang="de-DE" sz="1800" dirty="0" smtClean="0">
                <a:latin typeface="Calibri" panose="020F0502020204030204" pitchFamily="34" charset="0"/>
              </a:rPr>
              <a:t>Während der Vorstellungsrunde stellt eine Person jeweils seinen Übungspartner vor.</a:t>
            </a:r>
          </a:p>
          <a:p>
            <a:pPr marL="285750" indent="-285750">
              <a:buFont typeface="Wingdings" panose="05000000000000000000" pitchFamily="2" charset="2"/>
              <a:buChar char="§"/>
            </a:pPr>
            <a:endParaRPr lang="de-DE" sz="1800" dirty="0">
              <a:latin typeface="Calibri" panose="020F0502020204030204" pitchFamily="34" charset="0"/>
            </a:endParaRPr>
          </a:p>
        </p:txBody>
      </p:sp>
      <p:sp>
        <p:nvSpPr>
          <p:cNvPr id="3" name="Titel 2"/>
          <p:cNvSpPr>
            <a:spLocks noGrp="1"/>
          </p:cNvSpPr>
          <p:nvPr>
            <p:ph type="title"/>
          </p:nvPr>
        </p:nvSpPr>
        <p:spPr/>
        <p:txBody>
          <a:bodyPr>
            <a:normAutofit/>
          </a:bodyPr>
          <a:lstStyle/>
          <a:p>
            <a:pPr algn="l"/>
            <a:r>
              <a:rPr lang="de-DE" sz="3200" b="1" dirty="0" smtClean="0">
                <a:solidFill>
                  <a:schemeClr val="tx2"/>
                </a:solidFill>
              </a:rPr>
              <a:t>6	Aktives Zuhören</a:t>
            </a:r>
            <a:endParaRPr lang="de-DE" sz="3200" b="1" dirty="0">
              <a:solidFill>
                <a:schemeClr val="tx2"/>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04664"/>
            <a:ext cx="9509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p:cNvPicPr>
            <a:picLocks noChangeAspect="1"/>
          </p:cNvPicPr>
          <p:nvPr/>
        </p:nvPicPr>
        <p:blipFill rotWithShape="1">
          <a:blip r:embed="rId3" cstate="print"/>
          <a:srcRect l="8676"/>
          <a:stretch/>
        </p:blipFill>
        <p:spPr>
          <a:xfrm>
            <a:off x="2500192" y="4581128"/>
            <a:ext cx="6017666" cy="1743075"/>
          </a:xfrm>
          <a:prstGeom prst="rect">
            <a:avLst/>
          </a:prstGeom>
        </p:spPr>
      </p:pic>
      <p:sp>
        <p:nvSpPr>
          <p:cNvPr id="6" name="Rechteck 5"/>
          <p:cNvSpPr/>
          <p:nvPr/>
        </p:nvSpPr>
        <p:spPr>
          <a:xfrm>
            <a:off x="4287532" y="6381328"/>
            <a:ext cx="4086310" cy="369332"/>
          </a:xfrm>
          <a:prstGeom prst="rect">
            <a:avLst/>
          </a:prstGeom>
        </p:spPr>
        <p:txBody>
          <a:bodyPr wrap="none">
            <a:spAutoFit/>
          </a:bodyPr>
          <a:lstStyle/>
          <a:p>
            <a:pPr algn="r"/>
            <a:r>
              <a:rPr lang="de-DE" b="1" dirty="0" err="1" smtClean="0">
                <a:latin typeface="Calibri" panose="020F0502020204030204" pitchFamily="34" charset="0"/>
              </a:rPr>
              <a:t>Ver</a:t>
            </a:r>
            <a:r>
              <a:rPr lang="de-DE" b="1" dirty="0" smtClean="0">
                <a:latin typeface="Calibri" panose="020F0502020204030204" pitchFamily="34" charset="0"/>
              </a:rPr>
              <a:t>- und Entschlüsselung einer Nachricht</a:t>
            </a:r>
            <a:endParaRPr lang="de-DE" b="1" dirty="0"/>
          </a:p>
        </p:txBody>
      </p:sp>
    </p:spTree>
    <p:extLst>
      <p:ext uri="{BB962C8B-B14F-4D97-AF65-F5344CB8AC3E}">
        <p14:creationId xmlns:p14="http://schemas.microsoft.com/office/powerpoint/2010/main" val="1966716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23351" t="10900" r="-1" b="11162"/>
          <a:stretch/>
        </p:blipFill>
        <p:spPr>
          <a:xfrm>
            <a:off x="5329534" y="2507613"/>
            <a:ext cx="1890911" cy="1440160"/>
          </a:xfrm>
          <a:prstGeom prst="rect">
            <a:avLst/>
          </a:prstGeom>
        </p:spPr>
      </p:pic>
      <p:sp>
        <p:nvSpPr>
          <p:cNvPr id="3" name="Titel 2"/>
          <p:cNvSpPr>
            <a:spLocks noGrp="1"/>
          </p:cNvSpPr>
          <p:nvPr>
            <p:ph type="title"/>
          </p:nvPr>
        </p:nvSpPr>
        <p:spPr/>
        <p:txBody>
          <a:bodyPr>
            <a:normAutofit/>
          </a:bodyPr>
          <a:lstStyle/>
          <a:p>
            <a:pPr algn="l"/>
            <a:r>
              <a:rPr lang="de-DE" sz="3200" b="1" dirty="0">
                <a:solidFill>
                  <a:schemeClr val="tx2"/>
                </a:solidFill>
              </a:rPr>
              <a:t>6	Assoziatives Denken</a:t>
            </a:r>
            <a:br>
              <a:rPr lang="de-DE" sz="3200" b="1" dirty="0">
                <a:solidFill>
                  <a:schemeClr val="tx2"/>
                </a:solidFill>
              </a:rPr>
            </a:br>
            <a:r>
              <a:rPr lang="de-DE" sz="3200" b="1" dirty="0" smtClean="0">
                <a:solidFill>
                  <a:schemeClr val="tx2"/>
                </a:solidFill>
              </a:rPr>
              <a:t>	Spaghetti Challenge</a:t>
            </a:r>
            <a:endParaRPr lang="de-DE" sz="3200" b="1" dirty="0">
              <a:solidFill>
                <a:schemeClr val="tx2"/>
              </a:solidFill>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404664"/>
            <a:ext cx="9509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395536" y="1532221"/>
            <a:ext cx="5112568" cy="5078313"/>
          </a:xfrm>
          <a:prstGeom prst="rect">
            <a:avLst/>
          </a:prstGeom>
        </p:spPr>
        <p:txBody>
          <a:bodyPr wrap="square">
            <a:spAutoFit/>
          </a:bodyPr>
          <a:lstStyle/>
          <a:p>
            <a:r>
              <a:rPr lang="de-DE" b="1" dirty="0" smtClean="0">
                <a:solidFill>
                  <a:prstClr val="black"/>
                </a:solidFill>
                <a:latin typeface="Calibri" panose="020F0502020204030204" pitchFamily="34" charset="0"/>
              </a:rPr>
              <a:t>Aufgabe:</a:t>
            </a:r>
          </a:p>
          <a:p>
            <a:r>
              <a:rPr lang="de-DE" b="1" dirty="0" smtClean="0">
                <a:solidFill>
                  <a:prstClr val="black"/>
                </a:solidFill>
                <a:latin typeface="Calibri" panose="020F0502020204030204" pitchFamily="34" charset="0"/>
              </a:rPr>
              <a:t>Erstellt das </a:t>
            </a:r>
            <a:r>
              <a:rPr lang="de-DE" b="1" dirty="0">
                <a:solidFill>
                  <a:prstClr val="black"/>
                </a:solidFill>
                <a:latin typeface="Calibri" panose="020F0502020204030204" pitchFamily="34" charset="0"/>
              </a:rPr>
              <a:t>höchste freistehende </a:t>
            </a:r>
            <a:r>
              <a:rPr lang="de-DE" b="1" dirty="0" smtClean="0">
                <a:solidFill>
                  <a:prstClr val="black"/>
                </a:solidFill>
                <a:latin typeface="Calibri" panose="020F0502020204030204" pitchFamily="34" charset="0"/>
              </a:rPr>
              <a:t>Bauwerk</a:t>
            </a:r>
          </a:p>
          <a:p>
            <a:r>
              <a:rPr lang="de-DE" dirty="0" smtClean="0">
                <a:solidFill>
                  <a:prstClr val="black"/>
                </a:solidFill>
                <a:latin typeface="Calibri" panose="020F0502020204030204" pitchFamily="34" charset="0"/>
              </a:rPr>
              <a:t>(gemessen von der Tischoberfläche bis zur Spitze)</a:t>
            </a:r>
          </a:p>
          <a:p>
            <a:endParaRPr lang="de-DE" dirty="0" smtClean="0">
              <a:solidFill>
                <a:prstClr val="black"/>
              </a:solidFill>
              <a:latin typeface="Calibri" panose="020F0502020204030204" pitchFamily="34" charset="0"/>
            </a:endParaRPr>
          </a:p>
          <a:p>
            <a:r>
              <a:rPr lang="de-DE" b="1" dirty="0" smtClean="0">
                <a:solidFill>
                  <a:prstClr val="black"/>
                </a:solidFill>
                <a:latin typeface="Calibri" panose="020F0502020204030204" pitchFamily="34" charset="0"/>
              </a:rPr>
              <a:t>Regeln:</a:t>
            </a:r>
          </a:p>
          <a:p>
            <a:pPr marL="285750" indent="-285750">
              <a:buFont typeface="Wingdings" panose="05000000000000000000" pitchFamily="2" charset="2"/>
              <a:buChar char="§"/>
            </a:pPr>
            <a:r>
              <a:rPr lang="de-DE" dirty="0" smtClean="0">
                <a:latin typeface="Calibri" panose="020F0502020204030204" pitchFamily="34" charset="0"/>
              </a:rPr>
              <a:t>Das </a:t>
            </a:r>
            <a:r>
              <a:rPr lang="de-DE" dirty="0">
                <a:latin typeface="Calibri" panose="020F0502020204030204" pitchFamily="34" charset="0"/>
              </a:rPr>
              <a:t>Team kann beliebig viel </a:t>
            </a:r>
            <a:r>
              <a:rPr lang="de-DE" dirty="0" err="1">
                <a:latin typeface="Calibri" panose="020F0502020204030204" pitchFamily="34" charset="0"/>
              </a:rPr>
              <a:t>Spaghettis</a:t>
            </a:r>
            <a:r>
              <a:rPr lang="de-DE" dirty="0">
                <a:latin typeface="Calibri" panose="020F0502020204030204" pitchFamily="34" charset="0"/>
              </a:rPr>
              <a:t> , </a:t>
            </a:r>
            <a:r>
              <a:rPr lang="de-DE" dirty="0" err="1">
                <a:latin typeface="Calibri" panose="020F0502020204030204" pitchFamily="34" charset="0"/>
              </a:rPr>
              <a:t>Marshmallows</a:t>
            </a:r>
            <a:r>
              <a:rPr lang="de-DE" dirty="0">
                <a:latin typeface="Calibri" panose="020F0502020204030204" pitchFamily="34" charset="0"/>
              </a:rPr>
              <a:t>, Schnur oder Tape verwenden.</a:t>
            </a:r>
          </a:p>
          <a:p>
            <a:pPr marL="285750" indent="-285750">
              <a:buFont typeface="Wingdings" panose="05000000000000000000" pitchFamily="2" charset="2"/>
              <a:buChar char="§"/>
            </a:pPr>
            <a:r>
              <a:rPr lang="de-DE" dirty="0">
                <a:latin typeface="Calibri" panose="020F0502020204030204" pitchFamily="34" charset="0"/>
              </a:rPr>
              <a:t>Zerschneiden oder das Essen von </a:t>
            </a:r>
            <a:r>
              <a:rPr lang="de-DE" dirty="0" err="1">
                <a:latin typeface="Calibri" panose="020F0502020204030204" pitchFamily="34" charset="0"/>
              </a:rPr>
              <a:t>Marshmallow</a:t>
            </a:r>
            <a:r>
              <a:rPr lang="de-DE" dirty="0">
                <a:latin typeface="Calibri" panose="020F0502020204030204" pitchFamily="34" charset="0"/>
              </a:rPr>
              <a:t>-Teilen disqualifiziert das Team.</a:t>
            </a:r>
          </a:p>
          <a:p>
            <a:pPr marL="285750" indent="-285750">
              <a:buFont typeface="Wingdings" panose="05000000000000000000" pitchFamily="2" charset="2"/>
              <a:buChar char="§"/>
            </a:pPr>
            <a:r>
              <a:rPr lang="de-DE" dirty="0">
                <a:latin typeface="Calibri" panose="020F0502020204030204" pitchFamily="34" charset="0"/>
              </a:rPr>
              <a:t>Zerschneiden oder Brechen von </a:t>
            </a:r>
            <a:r>
              <a:rPr lang="de-DE" dirty="0" smtClean="0">
                <a:latin typeface="Calibri" panose="020F0502020204030204" pitchFamily="34" charset="0"/>
              </a:rPr>
              <a:t>             </a:t>
            </a:r>
            <a:r>
              <a:rPr lang="de-DE" dirty="0" err="1" smtClean="0">
                <a:latin typeface="Calibri" panose="020F0502020204030204" pitchFamily="34" charset="0"/>
              </a:rPr>
              <a:t>Spaghettis</a:t>
            </a:r>
            <a:r>
              <a:rPr lang="de-DE" dirty="0">
                <a:latin typeface="Calibri" panose="020F0502020204030204" pitchFamily="34" charset="0"/>
              </a:rPr>
              <a:t>, Schnur oder Tape sind </a:t>
            </a:r>
            <a:r>
              <a:rPr lang="de-DE" dirty="0" smtClean="0">
                <a:latin typeface="Calibri" panose="020F0502020204030204" pitchFamily="34" charset="0"/>
              </a:rPr>
              <a:t>               erlaubt</a:t>
            </a:r>
            <a:r>
              <a:rPr lang="de-DE" dirty="0">
                <a:latin typeface="Calibri" panose="020F0502020204030204" pitchFamily="34" charset="0"/>
              </a:rPr>
              <a:t>.</a:t>
            </a:r>
          </a:p>
          <a:p>
            <a:pPr marL="285750" indent="-285750">
              <a:buFont typeface="Wingdings" panose="05000000000000000000" pitchFamily="2" charset="2"/>
              <a:buChar char="§"/>
            </a:pPr>
            <a:r>
              <a:rPr lang="de-DE" b="1" dirty="0">
                <a:latin typeface="Calibri" panose="020F0502020204030204" pitchFamily="34" charset="0"/>
              </a:rPr>
              <a:t>Ein ganzes </a:t>
            </a:r>
            <a:r>
              <a:rPr lang="de-DE" b="1" dirty="0" err="1">
                <a:latin typeface="Calibri" panose="020F0502020204030204" pitchFamily="34" charset="0"/>
              </a:rPr>
              <a:t>Marshmallow</a:t>
            </a:r>
            <a:r>
              <a:rPr lang="de-DE" b="1" dirty="0">
                <a:latin typeface="Calibri" panose="020F0502020204030204" pitchFamily="34" charset="0"/>
              </a:rPr>
              <a:t> </a:t>
            </a:r>
            <a:r>
              <a:rPr lang="de-DE" b="1" dirty="0" smtClean="0">
                <a:latin typeface="Calibri" panose="020F0502020204030204" pitchFamily="34" charset="0"/>
              </a:rPr>
              <a:t>muss                                     am höchsten </a:t>
            </a:r>
            <a:r>
              <a:rPr lang="de-DE" b="1" dirty="0">
                <a:latin typeface="Calibri" panose="020F0502020204030204" pitchFamily="34" charset="0"/>
              </a:rPr>
              <a:t>Punkt des Bauwerks                                                                                                   platziert sein.</a:t>
            </a:r>
          </a:p>
          <a:p>
            <a:pPr marL="285750" indent="-285750">
              <a:buFont typeface="Wingdings" panose="05000000000000000000" pitchFamily="2" charset="2"/>
              <a:buChar char="§"/>
            </a:pPr>
            <a:r>
              <a:rPr lang="de-DE" dirty="0">
                <a:latin typeface="Calibri" panose="020F0502020204030204" pitchFamily="34" charset="0"/>
              </a:rPr>
              <a:t>Die Challenge dauert </a:t>
            </a:r>
            <a:r>
              <a:rPr lang="de-DE" b="1" dirty="0">
                <a:latin typeface="Calibri" panose="020F0502020204030204" pitchFamily="34" charset="0"/>
              </a:rPr>
              <a:t>18 Minuten</a:t>
            </a:r>
            <a:r>
              <a:rPr lang="de-DE" dirty="0">
                <a:latin typeface="Calibri" panose="020F0502020204030204" pitchFamily="34" charset="0"/>
              </a:rPr>
              <a:t>.                                                                                            Das Bauwerk darf danach nicht                                                                                                 berührt werden</a:t>
            </a:r>
            <a:r>
              <a:rPr lang="de-DE" dirty="0" smtClean="0">
                <a:latin typeface="Calibri" panose="020F0502020204030204" pitchFamily="34" charset="0"/>
              </a:rPr>
              <a:t>.</a:t>
            </a:r>
            <a:endParaRPr lang="de-DE" b="1" dirty="0">
              <a:solidFill>
                <a:prstClr val="black"/>
              </a:solidFill>
              <a:latin typeface="Calibri" panose="020F0502020204030204" pitchFamily="34" charset="0"/>
            </a:endParaRPr>
          </a:p>
        </p:txBody>
      </p:sp>
      <p:pic>
        <p:nvPicPr>
          <p:cNvPr id="10" name="Grafik 9"/>
          <p:cNvPicPr>
            <a:picLocks noChangeAspect="1"/>
          </p:cNvPicPr>
          <p:nvPr/>
        </p:nvPicPr>
        <p:blipFill rotWithShape="1">
          <a:blip r:embed="rId5" cstate="print"/>
          <a:srcRect t="24407" b="-939"/>
          <a:stretch/>
        </p:blipFill>
        <p:spPr>
          <a:xfrm>
            <a:off x="4416214" y="4005064"/>
            <a:ext cx="4516574" cy="2605471"/>
          </a:xfrm>
          <a:prstGeom prst="rect">
            <a:avLst/>
          </a:prstGeom>
        </p:spPr>
      </p:pic>
      <p:pic>
        <p:nvPicPr>
          <p:cNvPr id="13" name="Grafik 12"/>
          <p:cNvPicPr>
            <a:picLocks noChangeAspect="1"/>
          </p:cNvPicPr>
          <p:nvPr/>
        </p:nvPicPr>
        <p:blipFill>
          <a:blip r:embed="rId6" cstate="print"/>
          <a:stretch>
            <a:fillRect/>
          </a:stretch>
        </p:blipFill>
        <p:spPr>
          <a:xfrm>
            <a:off x="6311290" y="1547664"/>
            <a:ext cx="2619375" cy="1743075"/>
          </a:xfrm>
          <a:prstGeom prst="rect">
            <a:avLst/>
          </a:prstGeom>
        </p:spPr>
      </p:pic>
    </p:spTree>
    <p:extLst>
      <p:ext uri="{BB962C8B-B14F-4D97-AF65-F5344CB8AC3E}">
        <p14:creationId xmlns:p14="http://schemas.microsoft.com/office/powerpoint/2010/main" val="194988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DE" sz="3600" b="1" dirty="0" smtClean="0">
                <a:solidFill>
                  <a:schemeClr val="tx2"/>
                </a:solidFill>
              </a:rPr>
              <a:t>Einleitung</a:t>
            </a:r>
            <a:endParaRPr lang="de-DE" sz="3600" b="1" dirty="0">
              <a:solidFill>
                <a:schemeClr val="tx2"/>
              </a:solidFill>
            </a:endParaRPr>
          </a:p>
        </p:txBody>
      </p:sp>
      <p:sp>
        <p:nvSpPr>
          <p:cNvPr id="4" name="Inhaltsplatzhalter 3"/>
          <p:cNvSpPr>
            <a:spLocks noGrp="1"/>
          </p:cNvSpPr>
          <p:nvPr>
            <p:ph sz="quarter" idx="11"/>
          </p:nvPr>
        </p:nvSpPr>
        <p:spPr>
          <a:xfrm>
            <a:off x="460800" y="1728000"/>
            <a:ext cx="4111200" cy="4941360"/>
          </a:xfrm>
        </p:spPr>
        <p:txBody>
          <a:bodyPr>
            <a:normAutofit fontScale="62500" lnSpcReduction="20000"/>
          </a:bodyPr>
          <a:lstStyle/>
          <a:p>
            <a:pPr>
              <a:buNone/>
            </a:pPr>
            <a:r>
              <a:rPr lang="de-DE" dirty="0">
                <a:latin typeface="+mn-lt"/>
              </a:rPr>
              <a:t>Dieser Leitfaden richtet sich an die Macher*innen </a:t>
            </a:r>
            <a:r>
              <a:rPr lang="de-DE" dirty="0" smtClean="0">
                <a:latin typeface="+mn-lt"/>
              </a:rPr>
              <a:t/>
            </a:r>
            <a:br>
              <a:rPr lang="de-DE" dirty="0" smtClean="0">
                <a:latin typeface="+mn-lt"/>
              </a:rPr>
            </a:br>
            <a:r>
              <a:rPr lang="de-DE" dirty="0" smtClean="0">
                <a:latin typeface="+mn-lt"/>
              </a:rPr>
              <a:t>von </a:t>
            </a:r>
            <a:r>
              <a:rPr lang="de-DE" dirty="0">
                <a:latin typeface="+mn-lt"/>
              </a:rPr>
              <a:t>Offenen Werkstätten. </a:t>
            </a:r>
            <a:endParaRPr lang="de-DE" dirty="0" smtClean="0">
              <a:latin typeface="+mn-lt"/>
            </a:endParaRPr>
          </a:p>
          <a:p>
            <a:pPr>
              <a:buNone/>
            </a:pPr>
            <a:r>
              <a:rPr lang="de-DE" dirty="0">
                <a:latin typeface="+mn-lt"/>
              </a:rPr>
              <a:t/>
            </a:r>
            <a:br>
              <a:rPr lang="de-DE" dirty="0">
                <a:latin typeface="+mn-lt"/>
              </a:rPr>
            </a:br>
            <a:r>
              <a:rPr lang="de-DE" dirty="0">
                <a:latin typeface="+mn-lt"/>
              </a:rPr>
              <a:t>Anhand von 10 Fragen könnt Ihr klären, </a:t>
            </a:r>
            <a:endParaRPr lang="de-DE" dirty="0" smtClean="0">
              <a:latin typeface="+mn-lt"/>
            </a:endParaRPr>
          </a:p>
          <a:p>
            <a:pPr indent="-457200">
              <a:buFont typeface="Wingdings" pitchFamily="2" charset="2"/>
              <a:buChar char="§"/>
            </a:pPr>
            <a:r>
              <a:rPr lang="de-DE" dirty="0" smtClean="0">
                <a:latin typeface="+mn-lt"/>
              </a:rPr>
              <a:t> ob </a:t>
            </a:r>
            <a:r>
              <a:rPr lang="de-DE" dirty="0">
                <a:latin typeface="+mn-lt"/>
              </a:rPr>
              <a:t>Ihr eine Vision entwickeln wollt</a:t>
            </a:r>
            <a:r>
              <a:rPr lang="de-DE" dirty="0" smtClean="0">
                <a:latin typeface="+mn-lt"/>
              </a:rPr>
              <a:t>,</a:t>
            </a:r>
          </a:p>
          <a:p>
            <a:pPr indent="-457200">
              <a:buFont typeface="Wingdings" pitchFamily="2" charset="2"/>
              <a:buChar char="§"/>
            </a:pPr>
            <a:r>
              <a:rPr lang="de-DE" dirty="0" smtClean="0">
                <a:latin typeface="+mn-lt"/>
              </a:rPr>
              <a:t> erfahren</a:t>
            </a:r>
            <a:r>
              <a:rPr lang="de-DE" dirty="0">
                <a:latin typeface="+mn-lt"/>
              </a:rPr>
              <a:t>, wie Ihr die Entwicklung einer Vision praktisch angeht und worauf Ihr dabei am besten achtet </a:t>
            </a:r>
            <a:r>
              <a:rPr lang="de-DE" dirty="0" smtClean="0">
                <a:latin typeface="+mn-lt"/>
              </a:rPr>
              <a:t>und</a:t>
            </a:r>
          </a:p>
          <a:p>
            <a:pPr indent="-457200">
              <a:buFont typeface="Wingdings" pitchFamily="2" charset="2"/>
              <a:buChar char="§"/>
            </a:pPr>
            <a:r>
              <a:rPr lang="de-DE" dirty="0" smtClean="0">
                <a:latin typeface="+mn-lt"/>
              </a:rPr>
              <a:t> </a:t>
            </a:r>
            <a:r>
              <a:rPr lang="de-DE" dirty="0">
                <a:latin typeface="+mn-lt"/>
              </a:rPr>
              <a:t>entscheiden, was Ihr mit der Vision schließlich macht. </a:t>
            </a:r>
            <a:endParaRPr lang="de-DE" dirty="0" smtClean="0">
              <a:latin typeface="+mn-lt"/>
            </a:endParaRPr>
          </a:p>
          <a:p>
            <a:pPr>
              <a:buNone/>
            </a:pPr>
            <a:endParaRPr lang="de-DE" dirty="0">
              <a:latin typeface="+mn-lt"/>
            </a:endParaRPr>
          </a:p>
          <a:p>
            <a:pPr>
              <a:buNone/>
            </a:pPr>
            <a:r>
              <a:rPr lang="de-DE" dirty="0" smtClean="0">
                <a:latin typeface="+mn-lt"/>
              </a:rPr>
              <a:t>Anschauliche </a:t>
            </a:r>
            <a:r>
              <a:rPr lang="de-DE" dirty="0">
                <a:latin typeface="+mn-lt"/>
              </a:rPr>
              <a:t>Beispiele und Hinweise auf weitere Unterstützung sollen den Leitfaden zu einem </a:t>
            </a:r>
            <a:r>
              <a:rPr lang="de-DE" dirty="0" smtClean="0">
                <a:latin typeface="+mn-lt"/>
              </a:rPr>
              <a:t>praktischen  </a:t>
            </a:r>
            <a:r>
              <a:rPr lang="de-DE" dirty="0">
                <a:latin typeface="+mn-lt"/>
              </a:rPr>
              <a:t>Begleiter für euer konkretes Visionsvorhaben machen. </a:t>
            </a: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0578" y="1988840"/>
            <a:ext cx="715516" cy="71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0578" y="3315191"/>
            <a:ext cx="685934" cy="685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3588" y="4509120"/>
            <a:ext cx="9525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descr="Collaboration logo V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73588" y="5661248"/>
            <a:ext cx="936104" cy="633837"/>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471056" y="2161932"/>
            <a:ext cx="2353786" cy="400110"/>
          </a:xfrm>
          <a:prstGeom prst="rect">
            <a:avLst/>
          </a:prstGeom>
          <a:noFill/>
        </p:spPr>
        <p:txBody>
          <a:bodyPr wrap="none" rtlCol="0">
            <a:spAutoFit/>
          </a:bodyPr>
          <a:lstStyle/>
          <a:p>
            <a:r>
              <a:rPr lang="de-DE" sz="2000" b="1" dirty="0" smtClean="0"/>
              <a:t>Anleitung</a:t>
            </a:r>
            <a:r>
              <a:rPr lang="de-DE" sz="2000" dirty="0" smtClean="0"/>
              <a:t> („Rezept“)</a:t>
            </a:r>
            <a:endParaRPr lang="de-DE" sz="2000" dirty="0"/>
          </a:p>
        </p:txBody>
      </p:sp>
      <p:sp>
        <p:nvSpPr>
          <p:cNvPr id="10" name="Textfeld 9"/>
          <p:cNvSpPr txBox="1"/>
          <p:nvPr/>
        </p:nvSpPr>
        <p:spPr>
          <a:xfrm>
            <a:off x="6446342" y="3429000"/>
            <a:ext cx="2217274" cy="400110"/>
          </a:xfrm>
          <a:prstGeom prst="rect">
            <a:avLst/>
          </a:prstGeom>
          <a:noFill/>
        </p:spPr>
        <p:txBody>
          <a:bodyPr wrap="none" rtlCol="0">
            <a:spAutoFit/>
          </a:bodyPr>
          <a:lstStyle/>
          <a:p>
            <a:r>
              <a:rPr lang="de-DE" sz="2000" b="1" dirty="0" err="1" smtClean="0"/>
              <a:t>Tipp</a:t>
            </a:r>
            <a:r>
              <a:rPr lang="de-DE" sz="2000" b="1" dirty="0" smtClean="0"/>
              <a:t> </a:t>
            </a:r>
            <a:r>
              <a:rPr lang="de-DE" sz="2000" dirty="0" smtClean="0"/>
              <a:t>(„Wegweiser“)</a:t>
            </a:r>
            <a:endParaRPr lang="de-DE" sz="2000" dirty="0"/>
          </a:p>
        </p:txBody>
      </p:sp>
      <p:sp>
        <p:nvSpPr>
          <p:cNvPr id="11" name="Textfeld 10"/>
          <p:cNvSpPr txBox="1"/>
          <p:nvPr/>
        </p:nvSpPr>
        <p:spPr>
          <a:xfrm>
            <a:off x="6413800" y="4624491"/>
            <a:ext cx="2543645" cy="400110"/>
          </a:xfrm>
          <a:prstGeom prst="rect">
            <a:avLst/>
          </a:prstGeom>
          <a:noFill/>
        </p:spPr>
        <p:txBody>
          <a:bodyPr wrap="none" rtlCol="0">
            <a:spAutoFit/>
          </a:bodyPr>
          <a:lstStyle/>
          <a:p>
            <a:r>
              <a:rPr lang="de-DE" sz="2000" b="1" dirty="0" smtClean="0"/>
              <a:t>Beispiel</a:t>
            </a:r>
            <a:r>
              <a:rPr lang="de-DE" sz="2000" dirty="0" smtClean="0"/>
              <a:t> („Spielwiese“)</a:t>
            </a:r>
            <a:endParaRPr lang="de-DE" sz="2000" dirty="0"/>
          </a:p>
        </p:txBody>
      </p:sp>
      <p:sp>
        <p:nvSpPr>
          <p:cNvPr id="12" name="Textfeld 11"/>
          <p:cNvSpPr txBox="1"/>
          <p:nvPr/>
        </p:nvSpPr>
        <p:spPr>
          <a:xfrm>
            <a:off x="6436329" y="5623569"/>
            <a:ext cx="2606676" cy="400110"/>
          </a:xfrm>
          <a:prstGeom prst="rect">
            <a:avLst/>
          </a:prstGeom>
          <a:noFill/>
        </p:spPr>
        <p:txBody>
          <a:bodyPr wrap="none" rtlCol="0">
            <a:spAutoFit/>
          </a:bodyPr>
          <a:lstStyle/>
          <a:p>
            <a:r>
              <a:rPr lang="de-DE" sz="2000" b="1" dirty="0" smtClean="0"/>
              <a:t>Verweis</a:t>
            </a:r>
            <a:r>
              <a:rPr lang="de-DE" sz="2000" dirty="0" smtClean="0"/>
              <a:t> („Handshake“)</a:t>
            </a:r>
            <a:endParaRPr lang="de-DE" sz="2000" dirty="0"/>
          </a:p>
        </p:txBody>
      </p:sp>
      <p:sp>
        <p:nvSpPr>
          <p:cNvPr id="13" name="Rechteck 12"/>
          <p:cNvSpPr/>
          <p:nvPr/>
        </p:nvSpPr>
        <p:spPr>
          <a:xfrm>
            <a:off x="5124255" y="2704356"/>
            <a:ext cx="710451" cy="215444"/>
          </a:xfrm>
          <a:prstGeom prst="rect">
            <a:avLst/>
          </a:prstGeom>
        </p:spPr>
        <p:txBody>
          <a:bodyPr wrap="none">
            <a:spAutoFit/>
          </a:bodyPr>
          <a:lstStyle/>
          <a:p>
            <a:r>
              <a:rPr lang="de-DE" sz="800" dirty="0"/>
              <a:t>CC </a:t>
            </a:r>
            <a:r>
              <a:rPr lang="de-DE" sz="800" dirty="0" err="1"/>
              <a:t>BY</a:t>
            </a:r>
            <a:r>
              <a:rPr lang="de-DE" sz="800" dirty="0"/>
              <a:t>-SA 3.0</a:t>
            </a:r>
          </a:p>
        </p:txBody>
      </p:sp>
      <p:sp>
        <p:nvSpPr>
          <p:cNvPr id="14" name="Rechteck 13"/>
          <p:cNvSpPr/>
          <p:nvPr/>
        </p:nvSpPr>
        <p:spPr>
          <a:xfrm>
            <a:off x="5267563" y="6295085"/>
            <a:ext cx="710451" cy="215444"/>
          </a:xfrm>
          <a:prstGeom prst="rect">
            <a:avLst/>
          </a:prstGeom>
        </p:spPr>
        <p:txBody>
          <a:bodyPr wrap="none">
            <a:spAutoFit/>
          </a:bodyPr>
          <a:lstStyle/>
          <a:p>
            <a:r>
              <a:rPr lang="de-DE" sz="800" dirty="0"/>
              <a:t>CC </a:t>
            </a:r>
            <a:r>
              <a:rPr lang="de-DE" sz="800" dirty="0" err="1"/>
              <a:t>BY</a:t>
            </a:r>
            <a:r>
              <a:rPr lang="de-DE" sz="800" dirty="0"/>
              <a:t>-SA 3.0</a:t>
            </a:r>
          </a:p>
        </p:txBody>
      </p:sp>
      <p:cxnSp>
        <p:nvCxnSpPr>
          <p:cNvPr id="16" name="Gerade Verbindung 15"/>
          <p:cNvCxnSpPr/>
          <p:nvPr/>
        </p:nvCxnSpPr>
        <p:spPr>
          <a:xfrm>
            <a:off x="4716016" y="1417638"/>
            <a:ext cx="0" cy="532373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5239671" y="5125155"/>
            <a:ext cx="595035" cy="215444"/>
          </a:xfrm>
          <a:prstGeom prst="rect">
            <a:avLst/>
          </a:prstGeom>
        </p:spPr>
        <p:txBody>
          <a:bodyPr wrap="none">
            <a:spAutoFit/>
          </a:bodyPr>
          <a:lstStyle/>
          <a:p>
            <a:r>
              <a:rPr lang="de-DE" sz="800" dirty="0">
                <a:solidFill>
                  <a:prstClr val="black"/>
                </a:solidFill>
              </a:rPr>
              <a:t>CC </a:t>
            </a:r>
            <a:r>
              <a:rPr lang="de-DE" sz="800" dirty="0" err="1">
                <a:solidFill>
                  <a:prstClr val="black"/>
                </a:solidFill>
              </a:rPr>
              <a:t>BY</a:t>
            </a:r>
            <a:r>
              <a:rPr lang="de-DE" sz="800" dirty="0">
                <a:solidFill>
                  <a:prstClr val="black"/>
                </a:solidFill>
              </a:rPr>
              <a:t> 3.0 </a:t>
            </a:r>
            <a:endParaRPr lang="de-DE" sz="800" dirty="0"/>
          </a:p>
        </p:txBody>
      </p:sp>
      <p:sp>
        <p:nvSpPr>
          <p:cNvPr id="18" name="Rechteck 17"/>
          <p:cNvSpPr/>
          <p:nvPr/>
        </p:nvSpPr>
        <p:spPr>
          <a:xfrm>
            <a:off x="5148273" y="3986026"/>
            <a:ext cx="710451" cy="215444"/>
          </a:xfrm>
          <a:prstGeom prst="rect">
            <a:avLst/>
          </a:prstGeom>
        </p:spPr>
        <p:txBody>
          <a:bodyPr wrap="none">
            <a:spAutoFit/>
          </a:bodyPr>
          <a:lstStyle/>
          <a:p>
            <a:r>
              <a:rPr lang="de-DE" sz="800" dirty="0"/>
              <a:t>CC </a:t>
            </a:r>
            <a:r>
              <a:rPr lang="de-DE" sz="800" dirty="0" err="1"/>
              <a:t>BY</a:t>
            </a:r>
            <a:r>
              <a:rPr lang="de-DE" sz="800" dirty="0"/>
              <a:t>-SA 3.0</a:t>
            </a:r>
          </a:p>
        </p:txBody>
      </p:sp>
    </p:spTree>
    <p:extLst>
      <p:ext uri="{BB962C8B-B14F-4D97-AF65-F5344CB8AC3E}">
        <p14:creationId xmlns:p14="http://schemas.microsoft.com/office/powerpoint/2010/main" val="3108328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a:xfrm>
            <a:off x="460800" y="1728000"/>
            <a:ext cx="8143648" cy="4140000"/>
          </a:xfrm>
        </p:spPr>
        <p:txBody>
          <a:bodyPr>
            <a:noAutofit/>
          </a:bodyPr>
          <a:lstStyle/>
          <a:p>
            <a:pPr marL="457200" indent="-457200">
              <a:buFont typeface="+mj-lt"/>
              <a:buAutoNum type="arabicPeriod"/>
            </a:pPr>
            <a:r>
              <a:rPr lang="de-DE" sz="2000" dirty="0" smtClean="0">
                <a:latin typeface="+mn-lt"/>
              </a:rPr>
              <a:t>Abstecken der Visionsbereiche im Plenum: Wozu soll die Vision Aussagen treffen? (z.B. Ausstattung der Werkstatt, Arbeit und Freizeit)</a:t>
            </a:r>
          </a:p>
          <a:p>
            <a:pPr marL="457200" indent="-457200">
              <a:buFont typeface="+mj-lt"/>
              <a:buAutoNum type="arabicPeriod"/>
            </a:pPr>
            <a:r>
              <a:rPr lang="de-DE" sz="2000" dirty="0" smtClean="0">
                <a:latin typeface="+mn-lt"/>
              </a:rPr>
              <a:t>Persönliche Vision: Was will ich? Private Notizen auf einem einheitlichen Zettel mit den Aussagebereichen für alle (z.B. DIN A4).</a:t>
            </a:r>
          </a:p>
          <a:p>
            <a:pPr marL="457200" indent="-457200">
              <a:buFont typeface="+mj-lt"/>
              <a:buAutoNum type="arabicPeriod"/>
            </a:pPr>
            <a:r>
              <a:rPr lang="de-DE" sz="2000" dirty="0" smtClean="0">
                <a:latin typeface="+mn-lt"/>
              </a:rPr>
              <a:t>Gruppenvision: Synthese der persönlichen Visionen zu einer von der Gruppe geteilten Vision auf einem großen Blatt (z.B. DIN A3).</a:t>
            </a:r>
            <a:br>
              <a:rPr lang="de-DE" sz="2000" dirty="0" smtClean="0">
                <a:latin typeface="+mn-lt"/>
              </a:rPr>
            </a:br>
            <a:r>
              <a:rPr lang="de-DE" sz="2000" dirty="0" smtClean="0">
                <a:latin typeface="+mn-lt"/>
              </a:rPr>
              <a:t>Welche Elemente werden von mehreren geteilt? Konfliktpunkte separat vermerken </a:t>
            </a:r>
          </a:p>
          <a:p>
            <a:pPr marL="457200" indent="-457200">
              <a:buFont typeface="+mj-lt"/>
              <a:buAutoNum type="arabicPeriod"/>
            </a:pPr>
            <a:r>
              <a:rPr lang="de-DE" sz="2000" dirty="0" smtClean="0">
                <a:latin typeface="+mn-lt"/>
              </a:rPr>
              <a:t>Gemeinsam geteilte Vision im Plenum: Herausarbeiten weniger Kernaussagen (z.B. auf Großpapier). Welche Begriffe sollen auftauchen?</a:t>
            </a:r>
            <a:br>
              <a:rPr lang="de-DE" sz="2000" dirty="0" smtClean="0">
                <a:latin typeface="+mn-lt"/>
              </a:rPr>
            </a:br>
            <a:r>
              <a:rPr lang="de-DE" sz="2000" dirty="0" smtClean="0">
                <a:latin typeface="+mn-lt"/>
              </a:rPr>
              <a:t>Wie sieht die konkrete Formulierung aus? Was tun mit Konfliktpunkten?</a:t>
            </a:r>
          </a:p>
          <a:p>
            <a:pPr marL="457200" indent="-457200">
              <a:buFont typeface="+mj-lt"/>
              <a:buAutoNum type="arabicPeriod"/>
            </a:pPr>
            <a:r>
              <a:rPr lang="de-DE" sz="2000" dirty="0" smtClean="0">
                <a:latin typeface="+mn-lt"/>
              </a:rPr>
              <a:t>Optional: Die Vision mit Leben füllen durch fiktive Konkretisierungen.</a:t>
            </a:r>
            <a:br>
              <a:rPr lang="de-DE" sz="2000" dirty="0" smtClean="0">
                <a:latin typeface="+mn-lt"/>
              </a:rPr>
            </a:br>
            <a:r>
              <a:rPr lang="de-DE" sz="2000" dirty="0" smtClean="0">
                <a:latin typeface="+mn-lt"/>
              </a:rPr>
              <a:t>Welche Erzählung beim Abendbrot würde die Vision beschreiben? </a:t>
            </a:r>
          </a:p>
        </p:txBody>
      </p:sp>
      <p:sp>
        <p:nvSpPr>
          <p:cNvPr id="3" name="Titel 2"/>
          <p:cNvSpPr>
            <a:spLocks noGrp="1"/>
          </p:cNvSpPr>
          <p:nvPr>
            <p:ph type="title"/>
          </p:nvPr>
        </p:nvSpPr>
        <p:spPr/>
        <p:txBody>
          <a:bodyPr>
            <a:normAutofit fontScale="90000"/>
          </a:bodyPr>
          <a:lstStyle/>
          <a:p>
            <a:pPr algn="l"/>
            <a:r>
              <a:rPr lang="de-DE" sz="3600" b="1" dirty="0" smtClean="0">
                <a:solidFill>
                  <a:schemeClr val="tx2"/>
                </a:solidFill>
              </a:rPr>
              <a:t>7	Wie kommen wir von der einzelnen </a:t>
            </a:r>
            <a:br>
              <a:rPr lang="de-DE" sz="3600" b="1" dirty="0" smtClean="0">
                <a:solidFill>
                  <a:schemeClr val="tx2"/>
                </a:solidFill>
              </a:rPr>
            </a:br>
            <a:r>
              <a:rPr lang="de-DE" sz="3600" b="1" dirty="0">
                <a:solidFill>
                  <a:schemeClr val="tx2"/>
                </a:solidFill>
              </a:rPr>
              <a:t>	</a:t>
            </a:r>
            <a:r>
              <a:rPr lang="de-DE" sz="3600" b="1" dirty="0" smtClean="0">
                <a:solidFill>
                  <a:schemeClr val="tx2"/>
                </a:solidFill>
              </a:rPr>
              <a:t>zur gemeinsam geteilten Vision?</a:t>
            </a:r>
            <a:endParaRPr lang="de-DE" sz="3600" b="1" dirty="0">
              <a:solidFill>
                <a:schemeClr val="tx2"/>
              </a:solidFill>
            </a:endParaRPr>
          </a:p>
        </p:txBody>
      </p:sp>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404664"/>
            <a:ext cx="715516" cy="71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Bildergebnis für spielfiguren mensch ärgere dich nicht"/>
          <p:cNvPicPr>
            <a:picLocks noChangeAspect="1" noChangeArrowheads="1"/>
          </p:cNvPicPr>
          <p:nvPr/>
        </p:nvPicPr>
        <p:blipFill>
          <a:blip r:embed="rId3" cstate="print"/>
          <a:srcRect/>
          <a:stretch>
            <a:fillRect/>
          </a:stretch>
        </p:blipFill>
        <p:spPr bwMode="auto">
          <a:xfrm>
            <a:off x="3347864" y="2924944"/>
            <a:ext cx="1515957" cy="1008112"/>
          </a:xfrm>
          <a:prstGeom prst="rect">
            <a:avLst/>
          </a:prstGeom>
          <a:noFill/>
        </p:spPr>
      </p:pic>
      <p:sp>
        <p:nvSpPr>
          <p:cNvPr id="3" name="Titel 2"/>
          <p:cNvSpPr>
            <a:spLocks noGrp="1"/>
          </p:cNvSpPr>
          <p:nvPr>
            <p:ph type="title"/>
          </p:nvPr>
        </p:nvSpPr>
        <p:spPr/>
        <p:txBody>
          <a:bodyPr>
            <a:normAutofit/>
          </a:bodyPr>
          <a:lstStyle/>
          <a:p>
            <a:pPr algn="l"/>
            <a:r>
              <a:rPr lang="de-DE" sz="3200" b="1" dirty="0" smtClean="0">
                <a:solidFill>
                  <a:schemeClr val="tx2"/>
                </a:solidFill>
              </a:rPr>
              <a:t>7	Visualisierung der Visionspyramide</a:t>
            </a:r>
            <a:endParaRPr lang="de-DE" sz="3200" b="1" dirty="0">
              <a:solidFill>
                <a:schemeClr val="tx2"/>
              </a:solidFill>
            </a:endParaRPr>
          </a:p>
        </p:txBody>
      </p:sp>
      <p:sp>
        <p:nvSpPr>
          <p:cNvPr id="5" name="Textfeld 4"/>
          <p:cNvSpPr txBox="1"/>
          <p:nvPr/>
        </p:nvSpPr>
        <p:spPr>
          <a:xfrm>
            <a:off x="5580112" y="2204864"/>
            <a:ext cx="2733312" cy="369332"/>
          </a:xfrm>
          <a:prstGeom prst="rect">
            <a:avLst/>
          </a:prstGeom>
          <a:noFill/>
        </p:spPr>
        <p:txBody>
          <a:bodyPr wrap="none" rtlCol="0">
            <a:spAutoFit/>
          </a:bodyPr>
          <a:lstStyle/>
          <a:p>
            <a:r>
              <a:rPr lang="de-DE" b="1" dirty="0" smtClean="0"/>
              <a:t>Gemeinsam geteilte Vision</a:t>
            </a:r>
            <a:endParaRPr lang="de-DE" b="1" dirty="0"/>
          </a:p>
        </p:txBody>
      </p:sp>
      <p:sp>
        <p:nvSpPr>
          <p:cNvPr id="6" name="Textfeld 5"/>
          <p:cNvSpPr txBox="1"/>
          <p:nvPr/>
        </p:nvSpPr>
        <p:spPr>
          <a:xfrm>
            <a:off x="5580112" y="3645024"/>
            <a:ext cx="1818062" cy="369332"/>
          </a:xfrm>
          <a:prstGeom prst="rect">
            <a:avLst/>
          </a:prstGeom>
          <a:noFill/>
        </p:spPr>
        <p:txBody>
          <a:bodyPr wrap="none" rtlCol="0">
            <a:spAutoFit/>
          </a:bodyPr>
          <a:lstStyle/>
          <a:p>
            <a:r>
              <a:rPr lang="de-DE" b="1" dirty="0" smtClean="0"/>
              <a:t>Gruppenvisionen</a:t>
            </a:r>
            <a:endParaRPr lang="de-DE" b="1" dirty="0"/>
          </a:p>
        </p:txBody>
      </p:sp>
      <p:sp>
        <p:nvSpPr>
          <p:cNvPr id="7" name="Textfeld 6"/>
          <p:cNvSpPr txBox="1"/>
          <p:nvPr/>
        </p:nvSpPr>
        <p:spPr>
          <a:xfrm>
            <a:off x="5654853" y="5157192"/>
            <a:ext cx="1533305" cy="369332"/>
          </a:xfrm>
          <a:prstGeom prst="rect">
            <a:avLst/>
          </a:prstGeom>
          <a:noFill/>
        </p:spPr>
        <p:txBody>
          <a:bodyPr wrap="none" rtlCol="0">
            <a:spAutoFit/>
          </a:bodyPr>
          <a:lstStyle/>
          <a:p>
            <a:r>
              <a:rPr lang="de-DE" b="1" dirty="0" smtClean="0"/>
              <a:t>Einzelvisionen</a:t>
            </a:r>
            <a:endParaRPr lang="de-DE" b="1" dirty="0"/>
          </a:p>
        </p:txBody>
      </p:sp>
      <p:pic>
        <p:nvPicPr>
          <p:cNvPr id="8" name="Picture 2" descr="C:\Users\lorerpel\AppData\Local\Microsoft\Windows\Temporary Internet Files\Content.IE5\IMN76XFM\Spielstei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5085184"/>
            <a:ext cx="3672408" cy="1080120"/>
          </a:xfrm>
          <a:prstGeom prst="rect">
            <a:avLst/>
          </a:prstGeom>
          <a:noFill/>
          <a:extLst>
            <a:ext uri="{909E8E84-426E-40DD-AFC4-6F175D3DCCD1}">
              <a14:hiddenFill xmlns:a14="http://schemas.microsoft.com/office/drawing/2010/main">
                <a:solidFill>
                  <a:srgbClr val="FFFFFF"/>
                </a:solidFill>
              </a14:hiddenFill>
            </a:ext>
          </a:extLst>
        </p:spPr>
      </p:pic>
      <p:sp>
        <p:nvSpPr>
          <p:cNvPr id="9" name="Geschweifte Klammer rechts 8"/>
          <p:cNvSpPr/>
          <p:nvPr/>
        </p:nvSpPr>
        <p:spPr>
          <a:xfrm rot="16200000">
            <a:off x="1547664" y="3933056"/>
            <a:ext cx="504056" cy="108012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Geschweifte Klammer rechts 10"/>
          <p:cNvSpPr/>
          <p:nvPr/>
        </p:nvSpPr>
        <p:spPr>
          <a:xfrm rot="16200000">
            <a:off x="3203848" y="3933056"/>
            <a:ext cx="504056" cy="108012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404664"/>
            <a:ext cx="9509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descr="Bildergebnis für spielfiguren mensch ärgere dich nicht"/>
          <p:cNvPicPr>
            <a:picLocks noChangeAspect="1" noChangeArrowheads="1"/>
          </p:cNvPicPr>
          <p:nvPr/>
        </p:nvPicPr>
        <p:blipFill>
          <a:blip r:embed="rId6" cstate="print"/>
          <a:srcRect/>
          <a:stretch>
            <a:fillRect/>
          </a:stretch>
        </p:blipFill>
        <p:spPr bwMode="auto">
          <a:xfrm>
            <a:off x="899592" y="2780928"/>
            <a:ext cx="1697900" cy="1271787"/>
          </a:xfrm>
          <a:prstGeom prst="rect">
            <a:avLst/>
          </a:prstGeom>
          <a:noFill/>
        </p:spPr>
      </p:pic>
      <p:pic>
        <p:nvPicPr>
          <p:cNvPr id="22532" name="Picture 4" descr="Bildergebnis für spielfiguren mensch ärgere dich nicht"/>
          <p:cNvPicPr>
            <a:picLocks noChangeAspect="1" noChangeArrowheads="1"/>
          </p:cNvPicPr>
          <p:nvPr/>
        </p:nvPicPr>
        <p:blipFill>
          <a:blip r:embed="rId3" cstate="print"/>
          <a:srcRect/>
          <a:stretch>
            <a:fillRect/>
          </a:stretch>
        </p:blipFill>
        <p:spPr bwMode="auto">
          <a:xfrm>
            <a:off x="2627784" y="2924944"/>
            <a:ext cx="1296144" cy="936104"/>
          </a:xfrm>
          <a:prstGeom prst="rect">
            <a:avLst/>
          </a:prstGeom>
          <a:noFill/>
        </p:spPr>
      </p:pic>
      <p:sp>
        <p:nvSpPr>
          <p:cNvPr id="14" name="Geschweifte Klammer rechts 13"/>
          <p:cNvSpPr/>
          <p:nvPr/>
        </p:nvSpPr>
        <p:spPr>
          <a:xfrm rot="16200000">
            <a:off x="2087724" y="728700"/>
            <a:ext cx="1008112" cy="396044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536" name="AutoShape 8" descr="Bildergebnis für vier spielfiguren mensch ärgere dich nich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2538" name="AutoShape 10" descr="Bildergebnis für vier spielfiguren mensch ärgere dich nich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2540" name="AutoShape 12" descr="Bildergebnis für vier spielfiguren mensch ärgere dich nich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22542" name="Picture 14" descr="Ähnliches Foto"/>
          <p:cNvPicPr>
            <a:picLocks noChangeAspect="1" noChangeArrowheads="1"/>
          </p:cNvPicPr>
          <p:nvPr/>
        </p:nvPicPr>
        <p:blipFill>
          <a:blip r:embed="rId7" cstate="print"/>
          <a:srcRect/>
          <a:stretch>
            <a:fillRect/>
          </a:stretch>
        </p:blipFill>
        <p:spPr bwMode="auto">
          <a:xfrm>
            <a:off x="971600" y="1556792"/>
            <a:ext cx="792088" cy="792088"/>
          </a:xfrm>
          <a:prstGeom prst="rect">
            <a:avLst/>
          </a:prstGeom>
          <a:noFill/>
        </p:spPr>
      </p:pic>
      <p:pic>
        <p:nvPicPr>
          <p:cNvPr id="19" name="Picture 14" descr="Ähnliches Foto"/>
          <p:cNvPicPr>
            <a:picLocks noChangeAspect="1" noChangeArrowheads="1"/>
          </p:cNvPicPr>
          <p:nvPr/>
        </p:nvPicPr>
        <p:blipFill>
          <a:blip r:embed="rId7" cstate="print"/>
          <a:srcRect/>
          <a:stretch>
            <a:fillRect/>
          </a:stretch>
        </p:blipFill>
        <p:spPr bwMode="auto">
          <a:xfrm>
            <a:off x="1691680" y="1556792"/>
            <a:ext cx="792088" cy="792088"/>
          </a:xfrm>
          <a:prstGeom prst="rect">
            <a:avLst/>
          </a:prstGeom>
          <a:noFill/>
        </p:spPr>
      </p:pic>
      <p:pic>
        <p:nvPicPr>
          <p:cNvPr id="20" name="Picture 14" descr="Ähnliches Foto"/>
          <p:cNvPicPr>
            <a:picLocks noChangeAspect="1" noChangeArrowheads="1"/>
          </p:cNvPicPr>
          <p:nvPr/>
        </p:nvPicPr>
        <p:blipFill>
          <a:blip r:embed="rId7" cstate="print"/>
          <a:srcRect/>
          <a:stretch>
            <a:fillRect/>
          </a:stretch>
        </p:blipFill>
        <p:spPr bwMode="auto">
          <a:xfrm>
            <a:off x="2699792" y="1556792"/>
            <a:ext cx="792088" cy="792088"/>
          </a:xfrm>
          <a:prstGeom prst="rect">
            <a:avLst/>
          </a:prstGeom>
          <a:noFill/>
        </p:spPr>
      </p:pic>
      <p:pic>
        <p:nvPicPr>
          <p:cNvPr id="21" name="Picture 14" descr="Ähnliches Foto"/>
          <p:cNvPicPr>
            <a:picLocks noChangeAspect="1" noChangeArrowheads="1"/>
          </p:cNvPicPr>
          <p:nvPr/>
        </p:nvPicPr>
        <p:blipFill>
          <a:blip r:embed="rId7" cstate="print"/>
          <a:srcRect/>
          <a:stretch>
            <a:fillRect/>
          </a:stretch>
        </p:blipFill>
        <p:spPr bwMode="auto">
          <a:xfrm>
            <a:off x="3491880" y="1556792"/>
            <a:ext cx="792088" cy="79208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p:txBody>
          <a:bodyPr>
            <a:normAutofit fontScale="85000" lnSpcReduction="10000"/>
          </a:bodyPr>
          <a:lstStyle/>
          <a:p>
            <a:pPr marL="457200" indent="-457200">
              <a:buNone/>
            </a:pPr>
            <a:r>
              <a:rPr lang="de-DE" sz="2400" dirty="0" smtClean="0">
                <a:latin typeface="+mn-lt"/>
              </a:rPr>
              <a:t>Optional kann nach Wegen zur Realisierung der Vision gefragt werden. Hierbei kann zwischen internen Möglichkeiten (Mission) und externen Voraussetzungen (Rahmenbedingungen) unterschieden werden.</a:t>
            </a:r>
          </a:p>
          <a:p>
            <a:pPr marL="457200" indent="-457200">
              <a:buNone/>
            </a:pPr>
            <a:r>
              <a:rPr lang="de-DE" sz="2400" dirty="0" smtClean="0">
                <a:latin typeface="+mn-lt"/>
              </a:rPr>
              <a:t>Wir sprechen von einem Leitbild, wenn eine Vision mit einer Mission verknüpft wird. Leitbilder synchronisieren die Wahrnehmungs-, Denk-, und Handlungskorridore gesellschaftlicher Akteure auf gemeinsame Ziele hin.</a:t>
            </a:r>
          </a:p>
          <a:p>
            <a:pPr marL="457200" indent="-457200">
              <a:buNone/>
            </a:pPr>
            <a:endParaRPr lang="de-DE" sz="2400" dirty="0" smtClean="0">
              <a:latin typeface="+mn-lt"/>
            </a:endParaRPr>
          </a:p>
          <a:p>
            <a:pPr marL="457200" indent="-457200">
              <a:buNone/>
            </a:pPr>
            <a:r>
              <a:rPr lang="de-DE" sz="2400" b="1" dirty="0" smtClean="0">
                <a:latin typeface="+mn-lt"/>
              </a:rPr>
              <a:t>! Visionsentwicklung und die Suche nach Wegen zur Realisierung sind strikt voneinander zu trennen, um Denk- und </a:t>
            </a:r>
            <a:r>
              <a:rPr lang="de-DE" sz="2400" b="1" dirty="0" err="1" smtClean="0">
                <a:latin typeface="+mn-lt"/>
              </a:rPr>
              <a:t>Fühlschranken</a:t>
            </a:r>
            <a:r>
              <a:rPr lang="de-DE" sz="2400" b="1" dirty="0" smtClean="0">
                <a:latin typeface="+mn-lt"/>
              </a:rPr>
              <a:t> zu vermeiden</a:t>
            </a:r>
          </a:p>
          <a:p>
            <a:pPr marL="457200" indent="-457200">
              <a:buNone/>
            </a:pPr>
            <a:r>
              <a:rPr lang="de-DE" sz="2400" b="1" dirty="0" smtClean="0">
                <a:latin typeface="+mn-lt"/>
              </a:rPr>
              <a:t>! Die Suche nach Wegen zur Realisierung der Vision kann unerwünschte Themen aufbringen, die mit dem Visionskern in Konflikt stehen. Die Gruppe sollte die Wege im Hinblick auf die Integrität der Vision bewerten („kein Problem“, „wenn es denn sein muss“, „inakzeptabel“ ) </a:t>
            </a:r>
          </a:p>
          <a:p>
            <a:pPr marL="457200" indent="-457200">
              <a:buNone/>
            </a:pPr>
            <a:endParaRPr lang="de-DE" sz="2400" dirty="0" smtClean="0">
              <a:latin typeface="+mn-lt"/>
            </a:endParaRPr>
          </a:p>
          <a:p>
            <a:pPr marL="457200" indent="-457200">
              <a:buNone/>
            </a:pPr>
            <a:endParaRPr lang="de-DE" sz="2400" dirty="0" smtClean="0">
              <a:latin typeface="+mn-lt"/>
            </a:endParaRPr>
          </a:p>
        </p:txBody>
      </p:sp>
      <p:sp>
        <p:nvSpPr>
          <p:cNvPr id="3" name="Titel 2"/>
          <p:cNvSpPr>
            <a:spLocks noGrp="1"/>
          </p:cNvSpPr>
          <p:nvPr>
            <p:ph type="title"/>
          </p:nvPr>
        </p:nvSpPr>
        <p:spPr/>
        <p:txBody>
          <a:bodyPr>
            <a:normAutofit fontScale="90000"/>
          </a:bodyPr>
          <a:lstStyle/>
          <a:p>
            <a:pPr algn="l"/>
            <a:r>
              <a:rPr lang="de-DE" sz="3600" b="1" dirty="0" smtClean="0">
                <a:solidFill>
                  <a:schemeClr val="tx2"/>
                </a:solidFill>
              </a:rPr>
              <a:t>8	Was brauchen wir, </a:t>
            </a:r>
            <a:br>
              <a:rPr lang="de-DE" sz="3600" b="1" dirty="0" smtClean="0">
                <a:solidFill>
                  <a:schemeClr val="tx2"/>
                </a:solidFill>
              </a:rPr>
            </a:br>
            <a:r>
              <a:rPr lang="de-DE" sz="3600" b="1" dirty="0" smtClean="0">
                <a:solidFill>
                  <a:schemeClr val="tx2"/>
                </a:solidFill>
              </a:rPr>
              <a:t>	um unsere Vision zu erreichen?</a:t>
            </a:r>
            <a:endParaRPr lang="de-DE" sz="3600" b="1" dirty="0">
              <a:solidFill>
                <a:schemeClr val="tx2"/>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476672"/>
            <a:ext cx="6889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DE" sz="3200" b="1" dirty="0" smtClean="0">
                <a:solidFill>
                  <a:schemeClr val="tx2"/>
                </a:solidFill>
              </a:rPr>
              <a:t>8	Rahmenbedingungen</a:t>
            </a:r>
            <a:endParaRPr lang="de-DE" sz="3200" b="1" dirty="0">
              <a:solidFill>
                <a:schemeClr val="tx2"/>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404664"/>
            <a:ext cx="9509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ieren 101"/>
          <p:cNvGrpSpPr/>
          <p:nvPr/>
        </p:nvGrpSpPr>
        <p:grpSpPr>
          <a:xfrm>
            <a:off x="3347864" y="2132856"/>
            <a:ext cx="4965213" cy="4032448"/>
            <a:chOff x="3131841" y="1604870"/>
            <a:chExt cx="4245133" cy="3312368"/>
          </a:xfrm>
        </p:grpSpPr>
        <p:sp>
          <p:nvSpPr>
            <p:cNvPr id="55" name="Rectangle 3"/>
            <p:cNvSpPr>
              <a:spLocks noChangeArrowheads="1"/>
            </p:cNvSpPr>
            <p:nvPr/>
          </p:nvSpPr>
          <p:spPr bwMode="auto">
            <a:xfrm>
              <a:off x="3634103" y="1848800"/>
              <a:ext cx="3428546" cy="3068438"/>
            </a:xfrm>
            <a:prstGeom prst="rect">
              <a:avLst/>
            </a:prstGeom>
            <a:solidFill>
              <a:srgbClr val="FFFFFF"/>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56" name="Line 6"/>
            <p:cNvSpPr>
              <a:spLocks noChangeShapeType="1"/>
            </p:cNvSpPr>
            <p:nvPr/>
          </p:nvSpPr>
          <p:spPr bwMode="auto">
            <a:xfrm>
              <a:off x="3634103" y="3073280"/>
              <a:ext cx="3428546" cy="0"/>
            </a:xfrm>
            <a:prstGeom prst="line">
              <a:avLst/>
            </a:prstGeom>
            <a:noFill/>
            <a:ln w="2857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57" name="Line 7"/>
            <p:cNvSpPr>
              <a:spLocks noChangeShapeType="1"/>
            </p:cNvSpPr>
            <p:nvPr/>
          </p:nvSpPr>
          <p:spPr bwMode="auto">
            <a:xfrm>
              <a:off x="3634103" y="3670213"/>
              <a:ext cx="3428546" cy="0"/>
            </a:xfrm>
            <a:prstGeom prst="line">
              <a:avLst/>
            </a:prstGeom>
            <a:noFill/>
            <a:ln w="2857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58" name="Line 8"/>
            <p:cNvSpPr>
              <a:spLocks noChangeShapeType="1"/>
            </p:cNvSpPr>
            <p:nvPr/>
          </p:nvSpPr>
          <p:spPr bwMode="auto">
            <a:xfrm>
              <a:off x="3634103" y="2476346"/>
              <a:ext cx="3428546" cy="0"/>
            </a:xfrm>
            <a:prstGeom prst="line">
              <a:avLst/>
            </a:prstGeom>
            <a:noFill/>
            <a:ln w="2857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59" name="Text Box 9"/>
            <p:cNvSpPr txBox="1">
              <a:spLocks noChangeArrowheads="1"/>
            </p:cNvSpPr>
            <p:nvPr/>
          </p:nvSpPr>
          <p:spPr bwMode="auto">
            <a:xfrm rot="16200000">
              <a:off x="2360659" y="2591256"/>
              <a:ext cx="1850141" cy="307777"/>
            </a:xfrm>
            <a:prstGeom prst="rect">
              <a:avLst/>
            </a:prstGeom>
            <a:noFill/>
            <a:ln w="9525">
              <a:noFill/>
              <a:miter lim="800000"/>
              <a:headEnd/>
              <a:tailEnd/>
            </a:ln>
          </p:spPr>
          <p:txBody>
            <a:bodyPr wrap="square">
              <a:spAutoFit/>
            </a:bodyPr>
            <a:lstStyle/>
            <a:p>
              <a:pPr algn="ctr" eaLnBrk="0" hangingPunct="0">
                <a:spcAft>
                  <a:spcPct val="20000"/>
                </a:spcAft>
              </a:pPr>
              <a:r>
                <a:rPr lang="de-DE" sz="1400" dirty="0">
                  <a:solidFill>
                    <a:prstClr val="black"/>
                  </a:solidFill>
                  <a:latin typeface="Frutiger LT Com 45 Light"/>
                </a:rPr>
                <a:t>Rahmenbedingungen</a:t>
              </a:r>
            </a:p>
          </p:txBody>
        </p:sp>
        <p:sp>
          <p:nvSpPr>
            <p:cNvPr id="60" name="AutoShape 13"/>
            <p:cNvSpPr>
              <a:spLocks noChangeArrowheads="1"/>
            </p:cNvSpPr>
            <p:nvPr/>
          </p:nvSpPr>
          <p:spPr bwMode="auto">
            <a:xfrm>
              <a:off x="4001447" y="2093696"/>
              <a:ext cx="204080" cy="204080"/>
            </a:xfrm>
            <a:prstGeom prst="diamond">
              <a:avLst/>
            </a:prstGeom>
            <a:solidFill>
              <a:srgbClr val="179C7D"/>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61" name="AutoShape 14"/>
            <p:cNvSpPr>
              <a:spLocks noChangeArrowheads="1"/>
            </p:cNvSpPr>
            <p:nvPr/>
          </p:nvSpPr>
          <p:spPr bwMode="auto">
            <a:xfrm>
              <a:off x="4952388" y="2103322"/>
              <a:ext cx="204080" cy="204080"/>
            </a:xfrm>
            <a:prstGeom prst="diamond">
              <a:avLst/>
            </a:prstGeom>
            <a:solidFill>
              <a:srgbClr val="179C7D"/>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62" name="AutoShape 15"/>
            <p:cNvSpPr>
              <a:spLocks noChangeArrowheads="1"/>
            </p:cNvSpPr>
            <p:nvPr/>
          </p:nvSpPr>
          <p:spPr bwMode="auto">
            <a:xfrm>
              <a:off x="5854640" y="2092833"/>
              <a:ext cx="204080" cy="204080"/>
            </a:xfrm>
            <a:prstGeom prst="diamond">
              <a:avLst/>
            </a:prstGeom>
            <a:solidFill>
              <a:srgbClr val="179C7D"/>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63" name="AutoShape 16"/>
            <p:cNvSpPr>
              <a:spLocks noChangeArrowheads="1"/>
            </p:cNvSpPr>
            <p:nvPr/>
          </p:nvSpPr>
          <p:spPr bwMode="auto">
            <a:xfrm>
              <a:off x="5185112" y="2093696"/>
              <a:ext cx="204080" cy="204080"/>
            </a:xfrm>
            <a:prstGeom prst="diamond">
              <a:avLst/>
            </a:prstGeom>
            <a:solidFill>
              <a:srgbClr val="179C7D"/>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64" name="AutoShape 17"/>
            <p:cNvSpPr>
              <a:spLocks noChangeArrowheads="1"/>
            </p:cNvSpPr>
            <p:nvPr/>
          </p:nvSpPr>
          <p:spPr bwMode="auto">
            <a:xfrm>
              <a:off x="6327961" y="2093696"/>
              <a:ext cx="204080" cy="204080"/>
            </a:xfrm>
            <a:prstGeom prst="diamond">
              <a:avLst/>
            </a:prstGeom>
            <a:solidFill>
              <a:srgbClr val="179C7D"/>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65" name="Rectangle 18"/>
            <p:cNvSpPr>
              <a:spLocks noChangeArrowheads="1"/>
            </p:cNvSpPr>
            <p:nvPr/>
          </p:nvSpPr>
          <p:spPr bwMode="auto">
            <a:xfrm>
              <a:off x="3797367" y="2542672"/>
              <a:ext cx="571424" cy="122448"/>
            </a:xfrm>
            <a:prstGeom prst="rect">
              <a:avLst/>
            </a:prstGeom>
            <a:solidFill>
              <a:srgbClr val="99FF99"/>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66" name="Rectangle 20"/>
            <p:cNvSpPr>
              <a:spLocks noChangeArrowheads="1"/>
            </p:cNvSpPr>
            <p:nvPr/>
          </p:nvSpPr>
          <p:spPr bwMode="auto">
            <a:xfrm>
              <a:off x="5829258" y="2651951"/>
              <a:ext cx="530608" cy="122448"/>
            </a:xfrm>
            <a:prstGeom prst="rect">
              <a:avLst/>
            </a:prstGeom>
            <a:solidFill>
              <a:srgbClr val="99FF99"/>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67" name="Rectangle 21"/>
            <p:cNvSpPr>
              <a:spLocks noChangeArrowheads="1"/>
            </p:cNvSpPr>
            <p:nvPr/>
          </p:nvSpPr>
          <p:spPr bwMode="auto">
            <a:xfrm>
              <a:off x="4195333" y="2769447"/>
              <a:ext cx="571424" cy="122448"/>
            </a:xfrm>
            <a:prstGeom prst="rect">
              <a:avLst/>
            </a:prstGeom>
            <a:solidFill>
              <a:srgbClr val="99FF99"/>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68" name="Rectangle 22"/>
            <p:cNvSpPr>
              <a:spLocks noChangeArrowheads="1"/>
            </p:cNvSpPr>
            <p:nvPr/>
          </p:nvSpPr>
          <p:spPr bwMode="auto">
            <a:xfrm>
              <a:off x="4856868" y="2567182"/>
              <a:ext cx="495341" cy="129087"/>
            </a:xfrm>
            <a:prstGeom prst="rect">
              <a:avLst/>
            </a:prstGeom>
            <a:solidFill>
              <a:srgbClr val="99FF99"/>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69" name="Line 23"/>
            <p:cNvSpPr>
              <a:spLocks noChangeShapeType="1"/>
            </p:cNvSpPr>
            <p:nvPr/>
          </p:nvSpPr>
          <p:spPr bwMode="auto">
            <a:xfrm>
              <a:off x="3797367" y="2950832"/>
              <a:ext cx="3102018" cy="0"/>
            </a:xfrm>
            <a:prstGeom prst="line">
              <a:avLst/>
            </a:prstGeom>
            <a:noFill/>
            <a:ln w="3175">
              <a:solidFill>
                <a:sysClr val="windowText" lastClr="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70" name="Rectangle 24"/>
            <p:cNvSpPr>
              <a:spLocks noChangeArrowheads="1"/>
            </p:cNvSpPr>
            <p:nvPr/>
          </p:nvSpPr>
          <p:spPr bwMode="auto">
            <a:xfrm>
              <a:off x="4986932" y="2758025"/>
              <a:ext cx="530608" cy="122448"/>
            </a:xfrm>
            <a:prstGeom prst="rect">
              <a:avLst/>
            </a:prstGeom>
            <a:solidFill>
              <a:srgbClr val="99FF99"/>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71" name="Line 26"/>
            <p:cNvSpPr>
              <a:spLocks noChangeShapeType="1"/>
            </p:cNvSpPr>
            <p:nvPr/>
          </p:nvSpPr>
          <p:spPr bwMode="auto">
            <a:xfrm>
              <a:off x="4470831" y="2297776"/>
              <a:ext cx="0" cy="285712"/>
            </a:xfrm>
            <a:prstGeom prst="line">
              <a:avLst/>
            </a:prstGeom>
            <a:noFill/>
            <a:ln w="9525">
              <a:solidFill>
                <a:sysClr val="windowText" lastClr="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72" name="Line 27"/>
            <p:cNvSpPr>
              <a:spLocks noChangeShapeType="1"/>
            </p:cNvSpPr>
            <p:nvPr/>
          </p:nvSpPr>
          <p:spPr bwMode="auto">
            <a:xfrm>
              <a:off x="5389192" y="2195736"/>
              <a:ext cx="244896" cy="0"/>
            </a:xfrm>
            <a:prstGeom prst="line">
              <a:avLst/>
            </a:prstGeom>
            <a:noFill/>
            <a:ln w="3175">
              <a:solidFill>
                <a:sysClr val="windowText" lastClr="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73" name="AutoShape 29"/>
            <p:cNvSpPr>
              <a:spLocks noChangeArrowheads="1"/>
            </p:cNvSpPr>
            <p:nvPr/>
          </p:nvSpPr>
          <p:spPr bwMode="auto">
            <a:xfrm>
              <a:off x="3715735" y="3154912"/>
              <a:ext cx="3306098" cy="122448"/>
            </a:xfrm>
            <a:prstGeom prst="homePlate">
              <a:avLst>
                <a:gd name="adj" fmla="val 675000"/>
              </a:avLst>
            </a:prstGeom>
            <a:solidFill>
              <a:srgbClr val="B3D9FF"/>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74" name="AutoShape 31"/>
            <p:cNvSpPr>
              <a:spLocks noChangeArrowheads="1"/>
            </p:cNvSpPr>
            <p:nvPr/>
          </p:nvSpPr>
          <p:spPr bwMode="auto">
            <a:xfrm>
              <a:off x="3715735" y="3481439"/>
              <a:ext cx="3306098" cy="122448"/>
            </a:xfrm>
            <a:prstGeom prst="homePlate">
              <a:avLst>
                <a:gd name="adj" fmla="val 675000"/>
              </a:avLst>
            </a:prstGeom>
            <a:solidFill>
              <a:srgbClr val="B3D9FF"/>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75" name="Line 32"/>
            <p:cNvSpPr>
              <a:spLocks noChangeShapeType="1"/>
            </p:cNvSpPr>
            <p:nvPr/>
          </p:nvSpPr>
          <p:spPr bwMode="auto">
            <a:xfrm>
              <a:off x="4776952" y="2940628"/>
              <a:ext cx="0" cy="285712"/>
            </a:xfrm>
            <a:prstGeom prst="line">
              <a:avLst/>
            </a:prstGeom>
            <a:noFill/>
            <a:ln w="3175">
              <a:solidFill>
                <a:sysClr val="windowText" lastClr="000000"/>
              </a:solidFill>
              <a:round/>
              <a:headEnd type="triangl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76" name="Line 33"/>
            <p:cNvSpPr>
              <a:spLocks noChangeShapeType="1"/>
            </p:cNvSpPr>
            <p:nvPr/>
          </p:nvSpPr>
          <p:spPr bwMode="auto">
            <a:xfrm>
              <a:off x="4083079" y="2767160"/>
              <a:ext cx="0" cy="607138"/>
            </a:xfrm>
            <a:prstGeom prst="line">
              <a:avLst/>
            </a:prstGeom>
            <a:noFill/>
            <a:ln w="3175">
              <a:solidFill>
                <a:sysClr val="windowText" lastClr="000000"/>
              </a:solidFill>
              <a:round/>
              <a:headEnd type="triangl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77" name="Line 34"/>
            <p:cNvSpPr>
              <a:spLocks noChangeShapeType="1"/>
            </p:cNvSpPr>
            <p:nvPr/>
          </p:nvSpPr>
          <p:spPr bwMode="auto">
            <a:xfrm>
              <a:off x="5511640" y="2751854"/>
              <a:ext cx="0" cy="795912"/>
            </a:xfrm>
            <a:prstGeom prst="line">
              <a:avLst/>
            </a:prstGeom>
            <a:noFill/>
            <a:ln w="3175">
              <a:solidFill>
                <a:sysClr val="windowText" lastClr="000000"/>
              </a:solidFill>
              <a:round/>
              <a:headEnd type="triangl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78" name="Rectangle 36"/>
            <p:cNvSpPr>
              <a:spLocks noChangeArrowheads="1"/>
            </p:cNvSpPr>
            <p:nvPr/>
          </p:nvSpPr>
          <p:spPr bwMode="auto">
            <a:xfrm>
              <a:off x="4164711" y="3889599"/>
              <a:ext cx="693872" cy="122448"/>
            </a:xfrm>
            <a:prstGeom prst="rect">
              <a:avLst/>
            </a:prstGeom>
            <a:solidFill>
              <a:srgbClr val="DEEBFE"/>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79" name="Rectangle 37"/>
            <p:cNvSpPr>
              <a:spLocks noChangeArrowheads="1"/>
            </p:cNvSpPr>
            <p:nvPr/>
          </p:nvSpPr>
          <p:spPr bwMode="auto">
            <a:xfrm>
              <a:off x="3919815" y="4052862"/>
              <a:ext cx="647651" cy="132651"/>
            </a:xfrm>
            <a:prstGeom prst="rect">
              <a:avLst/>
            </a:prstGeom>
            <a:solidFill>
              <a:srgbClr val="DEEBFE"/>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80" name="Line 39"/>
            <p:cNvSpPr>
              <a:spLocks noChangeShapeType="1"/>
            </p:cNvSpPr>
            <p:nvPr/>
          </p:nvSpPr>
          <p:spPr bwMode="auto">
            <a:xfrm flipH="1" flipV="1">
              <a:off x="5292079" y="3547764"/>
              <a:ext cx="7073" cy="379979"/>
            </a:xfrm>
            <a:prstGeom prst="line">
              <a:avLst/>
            </a:prstGeom>
            <a:noFill/>
            <a:ln w="3175">
              <a:solidFill>
                <a:sysClr val="windowText" lastClr="000000"/>
              </a:solidFill>
              <a:round/>
              <a:headEnd type="oval"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81" name="Line 41"/>
            <p:cNvSpPr>
              <a:spLocks noChangeShapeType="1"/>
            </p:cNvSpPr>
            <p:nvPr/>
          </p:nvSpPr>
          <p:spPr bwMode="auto">
            <a:xfrm flipV="1">
              <a:off x="4532055" y="3384501"/>
              <a:ext cx="0" cy="408160"/>
            </a:xfrm>
            <a:prstGeom prst="line">
              <a:avLst/>
            </a:prstGeom>
            <a:noFill/>
            <a:ln w="3175">
              <a:solidFill>
                <a:sysClr val="windowText" lastClr="000000"/>
              </a:solidFill>
              <a:round/>
              <a:headEnd type="oval"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82" name="Line 42"/>
            <p:cNvSpPr>
              <a:spLocks noChangeShapeType="1"/>
            </p:cNvSpPr>
            <p:nvPr/>
          </p:nvSpPr>
          <p:spPr bwMode="auto">
            <a:xfrm flipV="1">
              <a:off x="5213920" y="3285874"/>
              <a:ext cx="3139" cy="973904"/>
            </a:xfrm>
            <a:prstGeom prst="line">
              <a:avLst/>
            </a:prstGeom>
            <a:noFill/>
            <a:ln w="3175">
              <a:solidFill>
                <a:sysClr val="windowText" lastClr="000000"/>
              </a:solidFill>
              <a:round/>
              <a:headEnd type="oval"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83" name="Line 44"/>
            <p:cNvSpPr>
              <a:spLocks noChangeShapeType="1"/>
            </p:cNvSpPr>
            <p:nvPr/>
          </p:nvSpPr>
          <p:spPr bwMode="auto">
            <a:xfrm flipV="1">
              <a:off x="6123880" y="3540113"/>
              <a:ext cx="0" cy="571424"/>
            </a:xfrm>
            <a:prstGeom prst="line">
              <a:avLst/>
            </a:prstGeom>
            <a:noFill/>
            <a:ln w="3175">
              <a:solidFill>
                <a:sysClr val="windowText" lastClr="000000"/>
              </a:solidFill>
              <a:round/>
              <a:headEnd type="oval"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84" name="Line 25"/>
            <p:cNvSpPr>
              <a:spLocks noChangeShapeType="1"/>
            </p:cNvSpPr>
            <p:nvPr/>
          </p:nvSpPr>
          <p:spPr bwMode="auto">
            <a:xfrm>
              <a:off x="4368791" y="2601345"/>
              <a:ext cx="244896" cy="0"/>
            </a:xfrm>
            <a:prstGeom prst="line">
              <a:avLst/>
            </a:prstGeom>
            <a:noFill/>
            <a:ln w="3175">
              <a:solidFill>
                <a:sysClr val="windowText" lastClr="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85" name="Oval 5"/>
            <p:cNvSpPr>
              <a:spLocks noChangeAspect="1" noChangeArrowheads="1"/>
            </p:cNvSpPr>
            <p:nvPr/>
          </p:nvSpPr>
          <p:spPr bwMode="auto">
            <a:xfrm>
              <a:off x="6767374" y="1892902"/>
              <a:ext cx="609600" cy="1777311"/>
            </a:xfrm>
            <a:prstGeom prst="ellipse">
              <a:avLst/>
            </a:prstGeom>
            <a:solidFill>
              <a:srgbClr val="FFFFFF"/>
            </a:solidFill>
            <a:ln w="9525">
              <a:solidFill>
                <a:srgbClr val="000000"/>
              </a:solidFill>
              <a:round/>
              <a:headEnd/>
              <a:tailEnd/>
            </a:ln>
          </p:spPr>
          <p:txBody>
            <a:bodyP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86" name="Rectangle 35"/>
            <p:cNvSpPr>
              <a:spLocks noChangeArrowheads="1"/>
            </p:cNvSpPr>
            <p:nvPr/>
          </p:nvSpPr>
          <p:spPr bwMode="auto">
            <a:xfrm>
              <a:off x="5100725" y="4324246"/>
              <a:ext cx="623404" cy="148462"/>
            </a:xfrm>
            <a:prstGeom prst="rect">
              <a:avLst/>
            </a:prstGeom>
            <a:solidFill>
              <a:srgbClr val="DEEBFE"/>
            </a:solidFill>
            <a:ln w="9525">
              <a:solidFill>
                <a:sysClr val="windowText" lastClr="000000"/>
              </a:solidFill>
              <a:miter lim="800000"/>
              <a:headEnd/>
              <a:tailEnd/>
            </a:ln>
          </p:spPr>
          <p:txBody>
            <a:bodyPr wrap="none" anchor="ctr"/>
            <a:lstStyle/>
            <a:p>
              <a:pPr eaLnBrk="0" hangingPunct="0">
                <a:spcAft>
                  <a:spcPct val="20000"/>
                </a:spcAft>
              </a:pPr>
              <a:endParaRPr lang="de-DE" sz="1200" kern="0" dirty="0">
                <a:solidFill>
                  <a:prstClr val="black"/>
                </a:solidFill>
                <a:latin typeface="Frutiger LT Com 45 Light"/>
              </a:endParaRPr>
            </a:p>
          </p:txBody>
        </p:sp>
        <p:sp>
          <p:nvSpPr>
            <p:cNvPr id="87" name="Rectangle 37"/>
            <p:cNvSpPr>
              <a:spLocks noChangeArrowheads="1"/>
            </p:cNvSpPr>
            <p:nvPr/>
          </p:nvSpPr>
          <p:spPr bwMode="auto">
            <a:xfrm>
              <a:off x="3964836" y="4650773"/>
              <a:ext cx="608036" cy="130325"/>
            </a:xfrm>
            <a:prstGeom prst="rect">
              <a:avLst/>
            </a:prstGeom>
            <a:solidFill>
              <a:srgbClr val="DEEBFE"/>
            </a:solidFill>
            <a:ln w="9525">
              <a:solidFill>
                <a:sysClr val="windowText" lastClr="000000"/>
              </a:solidFill>
              <a:miter lim="800000"/>
              <a:headEnd/>
              <a:tailEnd/>
            </a:ln>
          </p:spPr>
          <p:txBody>
            <a:bodyPr wrap="none" anchor="ctr"/>
            <a:lstStyle/>
            <a:p>
              <a:pPr eaLnBrk="0" hangingPunct="0">
                <a:spcAft>
                  <a:spcPct val="20000"/>
                </a:spcAft>
              </a:pPr>
              <a:endParaRPr lang="de-DE" sz="1200" kern="0" dirty="0">
                <a:solidFill>
                  <a:prstClr val="black"/>
                </a:solidFill>
                <a:latin typeface="Frutiger LT Com 45 Light"/>
              </a:endParaRPr>
            </a:p>
          </p:txBody>
        </p:sp>
        <p:sp>
          <p:nvSpPr>
            <p:cNvPr id="88" name="Oval 5"/>
            <p:cNvSpPr>
              <a:spLocks noChangeAspect="1" noChangeArrowheads="1"/>
            </p:cNvSpPr>
            <p:nvPr/>
          </p:nvSpPr>
          <p:spPr bwMode="auto">
            <a:xfrm>
              <a:off x="6747629" y="3680417"/>
              <a:ext cx="609600" cy="1236821"/>
            </a:xfrm>
            <a:prstGeom prst="ellipse">
              <a:avLst/>
            </a:prstGeom>
            <a:solidFill>
              <a:srgbClr val="FFFFFF"/>
            </a:solidFill>
            <a:ln w="9525">
              <a:solidFill>
                <a:srgbClr val="000000"/>
              </a:solidFill>
              <a:round/>
              <a:headEnd/>
              <a:tailEnd/>
            </a:ln>
          </p:spPr>
          <p:txBody>
            <a:bodyP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89" name="Textfeld 88"/>
            <p:cNvSpPr txBox="1">
              <a:spLocks noChangeArrowheads="1"/>
            </p:cNvSpPr>
            <p:nvPr/>
          </p:nvSpPr>
          <p:spPr bwMode="auto">
            <a:xfrm>
              <a:off x="6764929" y="4172139"/>
              <a:ext cx="533359" cy="304800"/>
            </a:xfrm>
            <a:prstGeom prst="rect">
              <a:avLst/>
            </a:prstGeom>
            <a:solidFill>
              <a:srgbClr val="FFFFFF"/>
            </a:solidFill>
            <a:ln w="9525">
              <a:noFill/>
              <a:miter lim="800000"/>
              <a:headEnd/>
              <a:tailEnd/>
            </a:ln>
          </p:spPr>
          <p:txBody>
            <a:bodyPr wrap="none"/>
            <a:lstStyle/>
            <a:p>
              <a:pPr marL="0" marR="0" lvl="0" indent="0" defTabSz="914400" eaLnBrk="0" fontAlgn="auto" latinLnBrk="0" hangingPunct="0">
                <a:lnSpc>
                  <a:spcPct val="100000"/>
                </a:lnSpc>
                <a:spcBef>
                  <a:spcPts val="0"/>
                </a:spcBef>
                <a:spcAft>
                  <a:spcPct val="20000"/>
                </a:spcAft>
                <a:buClrTx/>
                <a:buSzTx/>
                <a:buFontTx/>
                <a:buNone/>
                <a:tabLst/>
                <a:defRPr/>
              </a:pPr>
              <a:r>
                <a:rPr kumimoji="0" lang="de-DE" sz="1200" b="1" i="0" u="none" strike="noStrike" kern="0" cap="none" spc="0" normalizeH="0" baseline="0" noProof="0" dirty="0" smtClean="0">
                  <a:ln>
                    <a:noFill/>
                  </a:ln>
                  <a:solidFill>
                    <a:prstClr val="black"/>
                  </a:solidFill>
                  <a:effectLst/>
                  <a:uLnTx/>
                  <a:uFillTx/>
                  <a:latin typeface="Frutiger LT Com 45 Light"/>
                </a:rPr>
                <a:t>Vision</a:t>
              </a:r>
            </a:p>
          </p:txBody>
        </p:sp>
        <p:sp>
          <p:nvSpPr>
            <p:cNvPr id="90" name="Textfeld 89"/>
            <p:cNvSpPr txBox="1">
              <a:spLocks noChangeArrowheads="1"/>
            </p:cNvSpPr>
            <p:nvPr/>
          </p:nvSpPr>
          <p:spPr bwMode="auto">
            <a:xfrm rot="16200000">
              <a:off x="6537575" y="2671109"/>
              <a:ext cx="1019106" cy="304800"/>
            </a:xfrm>
            <a:prstGeom prst="rect">
              <a:avLst/>
            </a:prstGeom>
            <a:solidFill>
              <a:srgbClr val="FFFFFF"/>
            </a:solidFill>
            <a:ln w="9525">
              <a:noFill/>
              <a:miter lim="800000"/>
              <a:headEnd/>
              <a:tailEnd/>
            </a:ln>
          </p:spPr>
          <p:txBody>
            <a:bodyPr wrap="none"/>
            <a:lstStyle/>
            <a:p>
              <a:pPr marL="0" marR="0" lvl="0" indent="0" defTabSz="914400" eaLnBrk="0" fontAlgn="auto" latinLnBrk="0" hangingPunct="0">
                <a:lnSpc>
                  <a:spcPct val="100000"/>
                </a:lnSpc>
                <a:spcBef>
                  <a:spcPts val="0"/>
                </a:spcBef>
                <a:spcAft>
                  <a:spcPct val="20000"/>
                </a:spcAft>
                <a:buClrTx/>
                <a:buSzTx/>
                <a:buFontTx/>
                <a:buNone/>
                <a:tabLst/>
                <a:defRPr/>
              </a:pPr>
              <a:r>
                <a:rPr kumimoji="0" lang="de-DE" sz="1600" b="1" i="0" u="none" strike="noStrike" kern="0" cap="none" spc="0" normalizeH="0" baseline="0" noProof="0" dirty="0" smtClean="0">
                  <a:ln>
                    <a:noFill/>
                  </a:ln>
                  <a:solidFill>
                    <a:prstClr val="black"/>
                  </a:solidFill>
                  <a:effectLst/>
                  <a:uLnTx/>
                  <a:uFillTx/>
                  <a:latin typeface="Frutiger LT Com 45 Light"/>
                </a:rPr>
                <a:t>Szenario B</a:t>
              </a:r>
            </a:p>
          </p:txBody>
        </p:sp>
        <p:sp>
          <p:nvSpPr>
            <p:cNvPr id="91" name="Line 34"/>
            <p:cNvSpPr>
              <a:spLocks noChangeShapeType="1"/>
            </p:cNvSpPr>
            <p:nvPr/>
          </p:nvSpPr>
          <p:spPr bwMode="auto">
            <a:xfrm flipH="1">
              <a:off x="4067943" y="3686412"/>
              <a:ext cx="15135" cy="1014802"/>
            </a:xfrm>
            <a:prstGeom prst="line">
              <a:avLst/>
            </a:prstGeom>
            <a:noFill/>
            <a:ln w="3175">
              <a:solidFill>
                <a:sysClr val="windowText" lastClr="000000"/>
              </a:solidFill>
              <a:round/>
              <a:headEnd type="triangl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92" name="Line 34"/>
            <p:cNvSpPr>
              <a:spLocks noChangeShapeType="1"/>
            </p:cNvSpPr>
            <p:nvPr/>
          </p:nvSpPr>
          <p:spPr bwMode="auto">
            <a:xfrm>
              <a:off x="5724128" y="3477078"/>
              <a:ext cx="0" cy="795912"/>
            </a:xfrm>
            <a:prstGeom prst="line">
              <a:avLst/>
            </a:prstGeom>
            <a:noFill/>
            <a:ln w="3175">
              <a:solidFill>
                <a:sysClr val="windowText" lastClr="000000"/>
              </a:solidFill>
              <a:round/>
              <a:headEnd type="triangl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cxnSp>
          <p:nvCxnSpPr>
            <p:cNvPr id="93" name="Gerade Verbindung mit Pfeil 92"/>
            <p:cNvCxnSpPr/>
            <p:nvPr/>
          </p:nvCxnSpPr>
          <p:spPr>
            <a:xfrm rot="5400000">
              <a:off x="5364088" y="3405070"/>
              <a:ext cx="2160240" cy="1588"/>
            </a:xfrm>
            <a:prstGeom prst="straightConnector1">
              <a:avLst/>
            </a:prstGeom>
            <a:noFill/>
            <a:ln w="9525">
              <a:solidFill>
                <a:sysClr val="windowText" lastClr="000000"/>
              </a:solidFill>
              <a:round/>
              <a:headEnd/>
              <a:tailEnd type="triangle" w="med" len="med"/>
            </a:ln>
          </p:spPr>
        </p:cxnSp>
        <p:sp>
          <p:nvSpPr>
            <p:cNvPr id="94" name="Textfeld 93"/>
            <p:cNvSpPr txBox="1">
              <a:spLocks noChangeArrowheads="1"/>
            </p:cNvSpPr>
            <p:nvPr/>
          </p:nvSpPr>
          <p:spPr bwMode="auto">
            <a:xfrm>
              <a:off x="3372366" y="1604870"/>
              <a:ext cx="788665" cy="288032"/>
            </a:xfrm>
            <a:prstGeom prst="rect">
              <a:avLst/>
            </a:prstGeom>
            <a:solidFill>
              <a:srgbClr val="FFFFFF"/>
            </a:solidFill>
            <a:ln w="9525">
              <a:noFill/>
              <a:miter lim="800000"/>
              <a:headEnd/>
              <a:tailEnd/>
            </a:ln>
          </p:spPr>
          <p:txBody>
            <a:bodyPr wrap="none"/>
            <a:lstStyle/>
            <a:p>
              <a:pPr marL="0" marR="0" lvl="0" indent="0" defTabSz="914400" eaLnBrk="0" fontAlgn="auto" latinLnBrk="0" hangingPunct="0">
                <a:lnSpc>
                  <a:spcPct val="100000"/>
                </a:lnSpc>
                <a:spcBef>
                  <a:spcPts val="0"/>
                </a:spcBef>
                <a:spcAft>
                  <a:spcPct val="20000"/>
                </a:spcAft>
                <a:buClrTx/>
                <a:buSzTx/>
                <a:buFontTx/>
                <a:buNone/>
                <a:tabLst/>
                <a:defRPr/>
              </a:pPr>
              <a:r>
                <a:rPr kumimoji="0" lang="de-DE" sz="1200" b="0" i="0" u="none" strike="noStrike" kern="0" cap="none" spc="0" normalizeH="0" baseline="0" noProof="0" dirty="0" smtClean="0">
                  <a:ln>
                    <a:noFill/>
                  </a:ln>
                  <a:solidFill>
                    <a:prstClr val="black"/>
                  </a:solidFill>
                  <a:effectLst/>
                  <a:uLnTx/>
                  <a:uFillTx/>
                  <a:latin typeface="Frutiger LT Com 45 Light"/>
                </a:rPr>
                <a:t>Gegenwart</a:t>
              </a:r>
            </a:p>
          </p:txBody>
        </p:sp>
        <p:sp>
          <p:nvSpPr>
            <p:cNvPr id="95" name="Rectangle 35"/>
            <p:cNvSpPr>
              <a:spLocks noChangeArrowheads="1"/>
            </p:cNvSpPr>
            <p:nvPr/>
          </p:nvSpPr>
          <p:spPr bwMode="auto">
            <a:xfrm>
              <a:off x="5771670" y="3810802"/>
              <a:ext cx="623404" cy="148462"/>
            </a:xfrm>
            <a:prstGeom prst="rect">
              <a:avLst/>
            </a:prstGeom>
            <a:solidFill>
              <a:srgbClr val="DEEBFE"/>
            </a:solidFill>
            <a:ln w="9525">
              <a:solidFill>
                <a:sysClr val="windowText" lastClr="000000"/>
              </a:solidFill>
              <a:miter lim="800000"/>
              <a:headEnd/>
              <a:tailEnd/>
            </a:ln>
          </p:spPr>
          <p:txBody>
            <a:bodyPr wrap="none" anchor="ctr"/>
            <a:lstStyle/>
            <a:p>
              <a:pPr eaLnBrk="0" hangingPunct="0">
                <a:spcAft>
                  <a:spcPct val="20000"/>
                </a:spcAft>
              </a:pPr>
              <a:endParaRPr lang="de-DE" sz="1200" kern="0" dirty="0">
                <a:solidFill>
                  <a:prstClr val="black"/>
                </a:solidFill>
                <a:latin typeface="Frutiger LT Com 45 Light"/>
              </a:endParaRPr>
            </a:p>
          </p:txBody>
        </p:sp>
        <p:sp>
          <p:nvSpPr>
            <p:cNvPr id="96" name="Rectangle 35"/>
            <p:cNvSpPr>
              <a:spLocks noChangeArrowheads="1"/>
            </p:cNvSpPr>
            <p:nvPr/>
          </p:nvSpPr>
          <p:spPr bwMode="auto">
            <a:xfrm>
              <a:off x="6057945" y="4481867"/>
              <a:ext cx="623404" cy="148462"/>
            </a:xfrm>
            <a:prstGeom prst="rect">
              <a:avLst/>
            </a:prstGeom>
            <a:solidFill>
              <a:srgbClr val="DEEBFE"/>
            </a:solidFill>
            <a:ln w="9525">
              <a:solidFill>
                <a:sysClr val="windowText" lastClr="000000"/>
              </a:solidFill>
              <a:miter lim="800000"/>
              <a:headEnd/>
              <a:tailEnd/>
            </a:ln>
          </p:spPr>
          <p:txBody>
            <a:bodyPr wrap="none" anchor="ctr"/>
            <a:lstStyle/>
            <a:p>
              <a:pPr eaLnBrk="0" hangingPunct="0">
                <a:spcAft>
                  <a:spcPct val="20000"/>
                </a:spcAft>
              </a:pPr>
              <a:endParaRPr lang="de-DE" sz="1200" kern="0" dirty="0">
                <a:solidFill>
                  <a:prstClr val="black"/>
                </a:solidFill>
                <a:latin typeface="Frutiger LT Com 45 Light"/>
              </a:endParaRPr>
            </a:p>
          </p:txBody>
        </p:sp>
        <p:sp>
          <p:nvSpPr>
            <p:cNvPr id="97" name="Text Box 9"/>
            <p:cNvSpPr txBox="1">
              <a:spLocks noChangeArrowheads="1"/>
            </p:cNvSpPr>
            <p:nvPr/>
          </p:nvSpPr>
          <p:spPr bwMode="auto">
            <a:xfrm rot="16200000">
              <a:off x="2674501" y="4144938"/>
              <a:ext cx="1236822" cy="307777"/>
            </a:xfrm>
            <a:prstGeom prst="rect">
              <a:avLst/>
            </a:prstGeom>
            <a:solidFill>
              <a:schemeClr val="bg1"/>
            </a:solidFill>
            <a:ln w="9525">
              <a:noFill/>
              <a:miter lim="800000"/>
              <a:headEnd/>
              <a:tailEnd/>
            </a:ln>
          </p:spPr>
          <p:txBody>
            <a:bodyPr wrap="square">
              <a:spAutoFit/>
            </a:bodyPr>
            <a:lstStyle>
              <a:defPPr>
                <a:defRPr lang="de-DE"/>
              </a:defPPr>
              <a:lvl1pPr algn="ctr" eaLnBrk="0" hangingPunct="0">
                <a:spcAft>
                  <a:spcPct val="20000"/>
                </a:spcAft>
                <a:defRPr sz="1400">
                  <a:solidFill>
                    <a:prstClr val="black"/>
                  </a:solidFill>
                  <a:latin typeface="Frutiger LT Com 45 Light"/>
                </a:defRPr>
              </a:lvl1pPr>
            </a:lstStyle>
            <a:p>
              <a:r>
                <a:rPr lang="de-DE" dirty="0"/>
                <a:t>Maßnahmen</a:t>
              </a:r>
            </a:p>
          </p:txBody>
        </p:sp>
        <p:sp>
          <p:nvSpPr>
            <p:cNvPr id="98" name="AutoShape 5"/>
            <p:cNvSpPr>
              <a:spLocks noChangeArrowheads="1"/>
            </p:cNvSpPr>
            <p:nvPr/>
          </p:nvSpPr>
          <p:spPr bwMode="auto">
            <a:xfrm>
              <a:off x="5116415" y="1687831"/>
              <a:ext cx="621779" cy="288032"/>
            </a:xfrm>
            <a:prstGeom prst="rightArrow">
              <a:avLst>
                <a:gd name="adj1" fmla="val 50000"/>
                <a:gd name="adj2" fmla="val 49991"/>
              </a:avLst>
            </a:prstGeom>
            <a:solidFill>
              <a:srgbClr val="FFFFFF"/>
            </a:solidFill>
            <a:ln w="9525">
              <a:solidFill>
                <a:sysClr val="windowText" lastClr="000000"/>
              </a:solidFill>
              <a:miter lim="800000"/>
              <a:headEnd/>
              <a:tailEnd/>
            </a:ln>
          </p:spPr>
          <p:txBody>
            <a:bodyPr wrap="none" anchor="ctr"/>
            <a:lstStyle/>
            <a:p>
              <a:pPr marL="0" marR="0" lvl="0" indent="0" algn="ctr" defTabSz="914400" eaLnBrk="0" fontAlgn="auto" latinLnBrk="0" hangingPunct="0">
                <a:lnSpc>
                  <a:spcPct val="100000"/>
                </a:lnSpc>
                <a:spcBef>
                  <a:spcPts val="0"/>
                </a:spcBef>
                <a:spcAft>
                  <a:spcPct val="20000"/>
                </a:spcAft>
                <a:buClrTx/>
                <a:buSzTx/>
                <a:buFontTx/>
                <a:buNone/>
                <a:tabLst/>
                <a:defRPr/>
              </a:pPr>
              <a:r>
                <a:rPr kumimoji="0" lang="de-DE" sz="1200" b="0" i="0" u="none" strike="noStrike" kern="0" cap="none" spc="0" normalizeH="0" baseline="0" noProof="0" dirty="0" smtClean="0">
                  <a:ln>
                    <a:noFill/>
                  </a:ln>
                  <a:solidFill>
                    <a:prstClr val="black"/>
                  </a:solidFill>
                  <a:effectLst/>
                  <a:uLnTx/>
                  <a:uFillTx/>
                  <a:latin typeface="Frutiger LT Com 45 Light"/>
                </a:rPr>
                <a:t>Zukunft</a:t>
              </a:r>
            </a:p>
          </p:txBody>
        </p:sp>
        <p:sp>
          <p:nvSpPr>
            <p:cNvPr id="99" name="Rectangle 35"/>
            <p:cNvSpPr>
              <a:spLocks noChangeArrowheads="1"/>
            </p:cNvSpPr>
            <p:nvPr/>
          </p:nvSpPr>
          <p:spPr bwMode="auto">
            <a:xfrm>
              <a:off x="5013328" y="3994071"/>
              <a:ext cx="573922" cy="117582"/>
            </a:xfrm>
            <a:prstGeom prst="rect">
              <a:avLst/>
            </a:prstGeom>
            <a:solidFill>
              <a:srgbClr val="DEEBFE"/>
            </a:solidFill>
            <a:ln w="9525">
              <a:solidFill>
                <a:sysClr val="windowText" lastClr="000000"/>
              </a:solidFill>
              <a:miter lim="800000"/>
              <a:headEnd/>
              <a:tailEnd/>
            </a:ln>
          </p:spPr>
          <p:txBody>
            <a:bodyPr wrap="none" anchor="ctr"/>
            <a:lstStyle/>
            <a:p>
              <a:pPr marL="0" marR="0" lvl="0" indent="0" defTabSz="914400" eaLnBrk="0" fontAlgn="auto" latinLnBrk="0" hangingPunct="0">
                <a:lnSpc>
                  <a:spcPct val="100000"/>
                </a:lnSpc>
                <a:spcBef>
                  <a:spcPts val="0"/>
                </a:spcBef>
                <a:spcAft>
                  <a:spcPct val="20000"/>
                </a:spcAft>
                <a:buClrTx/>
                <a:buSzTx/>
                <a:buFontTx/>
                <a:buNone/>
                <a:tabLst/>
                <a:defRPr/>
              </a:pPr>
              <a:endParaRPr kumimoji="0" lang="de-DE" sz="1200" b="0" i="0" u="none" strike="noStrike" kern="0" cap="none" spc="0" normalizeH="0" baseline="0" noProof="0" dirty="0" smtClean="0">
                <a:ln>
                  <a:noFill/>
                </a:ln>
                <a:solidFill>
                  <a:prstClr val="black"/>
                </a:solidFill>
                <a:effectLst/>
                <a:uLnTx/>
                <a:uFillTx/>
                <a:latin typeface="Frutiger LT Com 45 Light"/>
              </a:endParaRPr>
            </a:p>
          </p:txBody>
        </p:sp>
        <p:sp>
          <p:nvSpPr>
            <p:cNvPr id="100" name="Textfeld 99"/>
            <p:cNvSpPr txBox="1">
              <a:spLocks noChangeArrowheads="1"/>
            </p:cNvSpPr>
            <p:nvPr/>
          </p:nvSpPr>
          <p:spPr bwMode="auto">
            <a:xfrm>
              <a:off x="6764929" y="1604870"/>
              <a:ext cx="498295" cy="288032"/>
            </a:xfrm>
            <a:prstGeom prst="rect">
              <a:avLst/>
            </a:prstGeom>
            <a:solidFill>
              <a:srgbClr val="FFFFFF"/>
            </a:solidFill>
            <a:ln w="9525">
              <a:noFill/>
              <a:miter lim="800000"/>
              <a:headEnd/>
              <a:tailEnd/>
            </a:ln>
          </p:spPr>
          <p:txBody>
            <a:bodyPr wrap="none"/>
            <a:lstStyle/>
            <a:p>
              <a:pPr marL="0" marR="0" lvl="0" indent="0" algn="r" defTabSz="914400" eaLnBrk="0" fontAlgn="auto" latinLnBrk="0" hangingPunct="0">
                <a:lnSpc>
                  <a:spcPct val="100000"/>
                </a:lnSpc>
                <a:spcBef>
                  <a:spcPts val="0"/>
                </a:spcBef>
                <a:spcAft>
                  <a:spcPct val="20000"/>
                </a:spcAft>
                <a:buClrTx/>
                <a:buSzTx/>
                <a:buFontTx/>
                <a:buNone/>
                <a:tabLst/>
                <a:defRPr/>
              </a:pPr>
              <a:r>
                <a:rPr kumimoji="0" lang="de-DE" sz="1200" b="0" i="0" u="none" strike="noStrike" kern="0" cap="none" spc="0" normalizeH="0" baseline="0" noProof="0" dirty="0" smtClean="0">
                  <a:ln>
                    <a:noFill/>
                  </a:ln>
                  <a:solidFill>
                    <a:prstClr val="black"/>
                  </a:solidFill>
                  <a:effectLst/>
                  <a:uLnTx/>
                  <a:uFillTx/>
                  <a:latin typeface="Frutiger LT Com 45 Light"/>
                </a:rPr>
                <a:t>2030</a:t>
              </a:r>
            </a:p>
          </p:txBody>
        </p:sp>
      </p:grpSp>
      <p:sp>
        <p:nvSpPr>
          <p:cNvPr id="103" name="Rechteck 102"/>
          <p:cNvSpPr/>
          <p:nvPr/>
        </p:nvSpPr>
        <p:spPr>
          <a:xfrm>
            <a:off x="486428" y="1628800"/>
            <a:ext cx="2717420" cy="5016758"/>
          </a:xfrm>
          <a:prstGeom prst="rect">
            <a:avLst/>
          </a:prstGeom>
        </p:spPr>
        <p:txBody>
          <a:bodyPr wrap="square">
            <a:spAutoFit/>
          </a:bodyPr>
          <a:lstStyle/>
          <a:p>
            <a:pPr marL="176213" indent="-176213">
              <a:buFont typeface="Arial" panose="020B0604020202020204" pitchFamily="34" charset="0"/>
              <a:buChar char="•"/>
            </a:pPr>
            <a:r>
              <a:rPr lang="de-DE" sz="1600" dirty="0"/>
              <a:t>Rahmenbedingungen können in unterschiedlichen Szenarien beschrieben </a:t>
            </a:r>
            <a:r>
              <a:rPr lang="de-DE" sz="1600" dirty="0" smtClean="0"/>
              <a:t>werden.</a:t>
            </a:r>
            <a:endParaRPr lang="de-DE" sz="1600" dirty="0"/>
          </a:p>
          <a:p>
            <a:pPr marL="176213" indent="-176213">
              <a:buFont typeface="Arial" panose="020B0604020202020204" pitchFamily="34" charset="0"/>
              <a:buChar char="•"/>
            </a:pPr>
            <a:r>
              <a:rPr lang="de-DE" sz="1600" dirty="0" smtClean="0"/>
              <a:t>Einige Entwicklungen könnten für die Vision hemmend sein, andere könnten sie fördern.</a:t>
            </a:r>
          </a:p>
          <a:p>
            <a:pPr marL="176213" indent="-176213">
              <a:buFont typeface="Arial" panose="020B0604020202020204" pitchFamily="34" charset="0"/>
              <a:buChar char="•"/>
            </a:pPr>
            <a:endParaRPr lang="de-DE" sz="1600" dirty="0"/>
          </a:p>
          <a:p>
            <a:r>
              <a:rPr lang="de-DE" sz="1600" b="1" dirty="0" smtClean="0"/>
              <a:t>Beispiele:</a:t>
            </a:r>
          </a:p>
          <a:p>
            <a:pPr marL="176213" indent="-176213">
              <a:buFont typeface="Arial" panose="020B0604020202020204" pitchFamily="34" charset="0"/>
              <a:buChar char="•"/>
            </a:pPr>
            <a:r>
              <a:rPr lang="de-DE" sz="1600" dirty="0"/>
              <a:t>Wertschätzung </a:t>
            </a:r>
            <a:r>
              <a:rPr lang="de-DE" sz="1600" dirty="0" smtClean="0"/>
              <a:t>der Arbeit durch </a:t>
            </a:r>
            <a:r>
              <a:rPr lang="de-DE" sz="1600" dirty="0"/>
              <a:t>„Erfahren“ z.B. </a:t>
            </a:r>
            <a:r>
              <a:rPr lang="de-DE" sz="1600" dirty="0" smtClean="0"/>
              <a:t>Reparatur (persönliche Ebene)</a:t>
            </a:r>
            <a:endParaRPr lang="de-DE" sz="1600" dirty="0"/>
          </a:p>
          <a:p>
            <a:pPr marL="176213" indent="-176213">
              <a:buFont typeface="Arial" panose="020B0604020202020204" pitchFamily="34" charset="0"/>
              <a:buChar char="•"/>
            </a:pPr>
            <a:r>
              <a:rPr lang="de-DE" sz="1600" dirty="0" smtClean="0"/>
              <a:t>Sehr aufwändige </a:t>
            </a:r>
            <a:r>
              <a:rPr lang="de-DE" sz="1600" dirty="0"/>
              <a:t>Suche nach </a:t>
            </a:r>
            <a:r>
              <a:rPr lang="de-DE" sz="1600" dirty="0" smtClean="0"/>
              <a:t>Raum (OW-Ebene)</a:t>
            </a:r>
            <a:endParaRPr lang="de-DE" sz="1600" dirty="0"/>
          </a:p>
          <a:p>
            <a:pPr marL="176213" indent="-176213">
              <a:buFont typeface="Arial" panose="020B0604020202020204" pitchFamily="34" charset="0"/>
              <a:buChar char="•"/>
            </a:pPr>
            <a:r>
              <a:rPr lang="de-DE" sz="1600" dirty="0"/>
              <a:t>Konkurrenz in Bezug </a:t>
            </a:r>
            <a:r>
              <a:rPr lang="de-DE" sz="1600" dirty="0" smtClean="0"/>
              <a:t>auf die Zeit-„Nutzung</a:t>
            </a:r>
            <a:r>
              <a:rPr lang="de-DE" sz="1600" dirty="0"/>
              <a:t>“ im </a:t>
            </a:r>
            <a:r>
              <a:rPr lang="de-DE" sz="1600" dirty="0" smtClean="0"/>
              <a:t>Leben, u.a. für Arbeit</a:t>
            </a:r>
            <a:r>
              <a:rPr lang="de-DE" sz="1600" dirty="0"/>
              <a:t>, Familie</a:t>
            </a:r>
            <a:r>
              <a:rPr lang="de-DE" sz="1600" dirty="0" smtClean="0"/>
              <a:t>,… (gesellschaftliche Ebene)</a:t>
            </a:r>
            <a:endParaRPr lang="de-DE" sz="1600" dirty="0"/>
          </a:p>
        </p:txBody>
      </p:sp>
    </p:spTree>
    <p:extLst>
      <p:ext uri="{BB962C8B-B14F-4D97-AF65-F5344CB8AC3E}">
        <p14:creationId xmlns:p14="http://schemas.microsoft.com/office/powerpoint/2010/main" val="4248505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a:xfrm>
            <a:off x="460800" y="1728000"/>
            <a:ext cx="8222400" cy="4293288"/>
          </a:xfrm>
        </p:spPr>
        <p:txBody>
          <a:bodyPr>
            <a:normAutofit fontScale="85000" lnSpcReduction="20000"/>
          </a:bodyPr>
          <a:lstStyle/>
          <a:p>
            <a:pPr>
              <a:buNone/>
            </a:pPr>
            <a:r>
              <a:rPr lang="de-DE" sz="2400" dirty="0" smtClean="0">
                <a:latin typeface="+mn-lt"/>
              </a:rPr>
              <a:t>Die Visionsentwicklung hat einen großen Eigenwert. Die Teilnehmenden interagieren in einem möglichst fairen und offenen Verfahren, was Zusammenhalt, Vertrauen und Motivation fördert.  </a:t>
            </a:r>
          </a:p>
          <a:p>
            <a:pPr>
              <a:buNone/>
            </a:pPr>
            <a:r>
              <a:rPr lang="de-DE" sz="2400" dirty="0" smtClean="0">
                <a:latin typeface="+mn-lt"/>
              </a:rPr>
              <a:t>Durch die weder zu abgehobene noch zu konkrete Formulierung werden die </a:t>
            </a:r>
            <a:r>
              <a:rPr lang="de-DE" sz="2400" u="sng" dirty="0" smtClean="0">
                <a:latin typeface="+mn-lt"/>
              </a:rPr>
              <a:t>Denk, Wahrnehmungs- und Handlungsweisen</a:t>
            </a:r>
            <a:r>
              <a:rPr lang="de-DE" sz="2400" dirty="0" smtClean="0">
                <a:latin typeface="+mn-lt"/>
              </a:rPr>
              <a:t> der Teilnehmenden </a:t>
            </a:r>
            <a:r>
              <a:rPr lang="de-DE" sz="2400" u="sng" dirty="0" smtClean="0">
                <a:latin typeface="+mn-lt"/>
              </a:rPr>
              <a:t>auf ein gleiches Ziel hin synchronisiert</a:t>
            </a:r>
            <a:r>
              <a:rPr lang="de-DE" sz="2400" dirty="0" smtClean="0">
                <a:latin typeface="+mn-lt"/>
              </a:rPr>
              <a:t>.</a:t>
            </a:r>
          </a:p>
          <a:p>
            <a:pPr>
              <a:buNone/>
            </a:pPr>
            <a:r>
              <a:rPr lang="de-DE" sz="2400" dirty="0" smtClean="0">
                <a:latin typeface="+mn-lt"/>
              </a:rPr>
              <a:t>Mit den Eckpunkten einer Rohvision kann verschieden weiter verfahren werden:</a:t>
            </a:r>
          </a:p>
          <a:p>
            <a:pPr indent="-457200">
              <a:buFont typeface="Wingdings" pitchFamily="2" charset="2"/>
              <a:buChar char="§"/>
            </a:pPr>
            <a:r>
              <a:rPr lang="de-DE" sz="2400" dirty="0" smtClean="0">
                <a:latin typeface="+mn-lt"/>
              </a:rPr>
              <a:t> </a:t>
            </a:r>
            <a:r>
              <a:rPr lang="de-DE" sz="2400" dirty="0">
                <a:latin typeface="+mn-lt"/>
              </a:rPr>
              <a:t> Weitere Abstimmung und mediale Überarbeitung (u.a. auch Bebilderung) zur feierlichen Verabschiedung der gemeinsam getragenen </a:t>
            </a:r>
            <a:r>
              <a:rPr lang="de-DE" sz="2400" dirty="0" smtClean="0">
                <a:latin typeface="+mn-lt"/>
              </a:rPr>
              <a:t>Vision</a:t>
            </a:r>
          </a:p>
          <a:p>
            <a:pPr indent="-457200">
              <a:buFont typeface="Wingdings" pitchFamily="2" charset="2"/>
              <a:buChar char="§"/>
            </a:pPr>
            <a:r>
              <a:rPr lang="de-DE" sz="2400" dirty="0" smtClean="0">
                <a:latin typeface="+mn-lt"/>
              </a:rPr>
              <a:t> Überarbeitung der Selbstdarstellung (Broschüre, Homepage, Präsentation vor Wirtschaftsförderung der Stadt, etc.)</a:t>
            </a:r>
          </a:p>
          <a:p>
            <a:pPr indent="-457200">
              <a:buFont typeface="Wingdings" pitchFamily="2" charset="2"/>
              <a:buChar char="§"/>
            </a:pPr>
            <a:r>
              <a:rPr lang="de-DE" sz="2400" dirty="0" smtClean="0">
                <a:latin typeface="+mn-lt"/>
              </a:rPr>
              <a:t> Operative Umsetzung der Vision in Form von konkreten Zielen und Maßnahmen</a:t>
            </a:r>
          </a:p>
          <a:p>
            <a:pPr indent="-457200">
              <a:buFont typeface="Wingdings" pitchFamily="2" charset="2"/>
              <a:buChar char="§"/>
            </a:pPr>
            <a:r>
              <a:rPr lang="de-DE" sz="2400" dirty="0">
                <a:latin typeface="+mn-lt"/>
              </a:rPr>
              <a:t>Ausarbeitung zu anschaulichen Zukunftsbildern, die von externen diskutiert und bewertet werden </a:t>
            </a:r>
            <a:r>
              <a:rPr lang="de-DE" sz="2400" dirty="0" smtClean="0">
                <a:latin typeface="+mn-lt"/>
              </a:rPr>
              <a:t>können</a:t>
            </a:r>
          </a:p>
        </p:txBody>
      </p:sp>
      <p:sp>
        <p:nvSpPr>
          <p:cNvPr id="3" name="Titel 2"/>
          <p:cNvSpPr>
            <a:spLocks noGrp="1"/>
          </p:cNvSpPr>
          <p:nvPr>
            <p:ph type="title"/>
          </p:nvPr>
        </p:nvSpPr>
        <p:spPr/>
        <p:txBody>
          <a:bodyPr>
            <a:normAutofit fontScale="90000"/>
          </a:bodyPr>
          <a:lstStyle/>
          <a:p>
            <a:pPr algn="l"/>
            <a:r>
              <a:rPr lang="de-DE" sz="3600" dirty="0" smtClean="0">
                <a:solidFill>
                  <a:schemeClr val="tx2"/>
                </a:solidFill>
              </a:rPr>
              <a:t>9	Was machen wir jetzt </a:t>
            </a:r>
            <a:br>
              <a:rPr lang="de-DE" sz="3600" dirty="0" smtClean="0">
                <a:solidFill>
                  <a:schemeClr val="tx2"/>
                </a:solidFill>
              </a:rPr>
            </a:br>
            <a:r>
              <a:rPr lang="de-DE" sz="3600" dirty="0">
                <a:solidFill>
                  <a:schemeClr val="tx2"/>
                </a:solidFill>
              </a:rPr>
              <a:t>	</a:t>
            </a:r>
            <a:r>
              <a:rPr lang="de-DE" sz="3600" dirty="0" smtClean="0">
                <a:solidFill>
                  <a:schemeClr val="tx2"/>
                </a:solidFill>
              </a:rPr>
              <a:t>mit unserer Vision?</a:t>
            </a:r>
            <a:endParaRPr lang="de-DE" sz="3600" dirty="0">
              <a:solidFill>
                <a:schemeClr val="tx2"/>
              </a:solidFill>
            </a:endParaRPr>
          </a:p>
        </p:txBody>
      </p:sp>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404664"/>
            <a:ext cx="715516" cy="71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a:xfrm>
            <a:off x="3574989" y="1700808"/>
            <a:ext cx="5047304" cy="1412968"/>
          </a:xfrm>
        </p:spPr>
        <p:txBody>
          <a:bodyPr>
            <a:normAutofit fontScale="85000" lnSpcReduction="20000"/>
          </a:bodyPr>
          <a:lstStyle/>
          <a:p>
            <a:pPr marL="457200" indent="-457200">
              <a:buNone/>
            </a:pPr>
            <a:r>
              <a:rPr lang="de-DE" sz="2100" dirty="0" smtClean="0">
                <a:latin typeface="+mn-lt"/>
                <a:hlinkClick r:id="rId2"/>
              </a:rPr>
              <a:t>http://www.cowerk.org/</a:t>
            </a:r>
            <a:r>
              <a:rPr lang="de-DE" sz="2100" dirty="0" smtClean="0">
                <a:latin typeface="+mn-lt"/>
              </a:rPr>
              <a:t> </a:t>
            </a:r>
          </a:p>
          <a:p>
            <a:pPr marL="457200" indent="-457200">
              <a:buNone/>
            </a:pPr>
            <a:endParaRPr lang="de-DE" sz="2400" dirty="0" smtClean="0">
              <a:latin typeface="+mn-lt"/>
            </a:endParaRPr>
          </a:p>
          <a:p>
            <a:pPr>
              <a:buNone/>
            </a:pPr>
            <a:r>
              <a:rPr lang="de-DE" sz="2400" dirty="0" smtClean="0">
                <a:latin typeface="+mn-lt"/>
              </a:rPr>
              <a:t>Veröffentlichungen aus der Projekt zu </a:t>
            </a:r>
            <a:r>
              <a:rPr lang="de-DE" sz="2400" dirty="0" err="1" smtClean="0">
                <a:latin typeface="+mn-lt"/>
              </a:rPr>
              <a:t>Commons-Based</a:t>
            </a:r>
            <a:r>
              <a:rPr lang="de-DE" sz="2400" dirty="0" smtClean="0">
                <a:latin typeface="+mn-lt"/>
              </a:rPr>
              <a:t> Peer </a:t>
            </a:r>
            <a:r>
              <a:rPr lang="de-DE" sz="2400" dirty="0" err="1" smtClean="0">
                <a:latin typeface="+mn-lt"/>
              </a:rPr>
              <a:t>Production</a:t>
            </a:r>
            <a:r>
              <a:rPr lang="de-DE" sz="2400" dirty="0" smtClean="0">
                <a:latin typeface="+mn-lt"/>
              </a:rPr>
              <a:t> und Nachhaltigkeit</a:t>
            </a:r>
          </a:p>
        </p:txBody>
      </p:sp>
      <p:sp>
        <p:nvSpPr>
          <p:cNvPr id="3" name="Titel 2"/>
          <p:cNvSpPr>
            <a:spLocks noGrp="1"/>
          </p:cNvSpPr>
          <p:nvPr>
            <p:ph type="title"/>
          </p:nvPr>
        </p:nvSpPr>
        <p:spPr/>
        <p:txBody>
          <a:bodyPr>
            <a:normAutofit fontScale="90000"/>
          </a:bodyPr>
          <a:lstStyle/>
          <a:p>
            <a:pPr algn="l"/>
            <a:r>
              <a:rPr lang="de-DE" sz="3600" dirty="0" smtClean="0">
                <a:solidFill>
                  <a:schemeClr val="tx2"/>
                </a:solidFill>
              </a:rPr>
              <a:t>10	Welche praktische Unterstützung </a:t>
            </a:r>
            <a:br>
              <a:rPr lang="de-DE" sz="3600" dirty="0" smtClean="0">
                <a:solidFill>
                  <a:schemeClr val="tx2"/>
                </a:solidFill>
              </a:rPr>
            </a:br>
            <a:r>
              <a:rPr lang="de-DE" sz="3600" dirty="0">
                <a:solidFill>
                  <a:schemeClr val="tx2"/>
                </a:solidFill>
              </a:rPr>
              <a:t>	</a:t>
            </a:r>
            <a:r>
              <a:rPr lang="de-DE" sz="3600" dirty="0" smtClean="0">
                <a:solidFill>
                  <a:schemeClr val="tx2"/>
                </a:solidFill>
              </a:rPr>
              <a:t>gibt es?</a:t>
            </a:r>
            <a:endParaRPr lang="de-DE" sz="3600" dirty="0">
              <a:solidFill>
                <a:schemeClr val="tx2"/>
              </a:solidFill>
            </a:endParaRPr>
          </a:p>
        </p:txBody>
      </p:sp>
      <p:pic>
        <p:nvPicPr>
          <p:cNvPr id="4" name="Grafik 3"/>
          <p:cNvPicPr/>
          <p:nvPr/>
        </p:nvPicPr>
        <p:blipFill>
          <a:blip r:embed="rId3" cstate="print"/>
          <a:srcRect/>
          <a:stretch>
            <a:fillRect/>
          </a:stretch>
        </p:blipFill>
        <p:spPr bwMode="auto">
          <a:xfrm>
            <a:off x="467544" y="1844824"/>
            <a:ext cx="2016224" cy="864096"/>
          </a:xfrm>
          <a:prstGeom prst="rect">
            <a:avLst/>
          </a:prstGeom>
          <a:noFill/>
          <a:ln w="9525">
            <a:noFill/>
            <a:miter lim="800000"/>
            <a:headEnd/>
            <a:tailEnd/>
          </a:ln>
        </p:spPr>
      </p:pic>
      <p:pic>
        <p:nvPicPr>
          <p:cNvPr id="12290" name="Picture 2" descr="http://www.offene-werkstaetten.org/img/core/logo.gif"/>
          <p:cNvPicPr>
            <a:picLocks noChangeAspect="1" noChangeArrowheads="1"/>
          </p:cNvPicPr>
          <p:nvPr/>
        </p:nvPicPr>
        <p:blipFill>
          <a:blip r:embed="rId4" cstate="print"/>
          <a:srcRect/>
          <a:stretch>
            <a:fillRect/>
          </a:stretch>
        </p:blipFill>
        <p:spPr bwMode="auto">
          <a:xfrm>
            <a:off x="467544" y="3501008"/>
            <a:ext cx="2971800" cy="1028701"/>
          </a:xfrm>
          <a:prstGeom prst="rect">
            <a:avLst/>
          </a:prstGeom>
          <a:noFill/>
        </p:spPr>
      </p:pic>
      <p:pic>
        <p:nvPicPr>
          <p:cNvPr id="12292" name="Picture 4" descr="isi_60mm_p334"/>
          <p:cNvPicPr>
            <a:picLocks noChangeAspect="1" noChangeArrowheads="1"/>
          </p:cNvPicPr>
          <p:nvPr/>
        </p:nvPicPr>
        <p:blipFill>
          <a:blip r:embed="rId5" cstate="print"/>
          <a:srcRect/>
          <a:stretch>
            <a:fillRect/>
          </a:stretch>
        </p:blipFill>
        <p:spPr bwMode="auto">
          <a:xfrm>
            <a:off x="539552" y="5589240"/>
            <a:ext cx="2163763" cy="587375"/>
          </a:xfrm>
          <a:prstGeom prst="rect">
            <a:avLst/>
          </a:prstGeom>
          <a:noFill/>
          <a:ln w="9525">
            <a:noFill/>
            <a:miter lim="800000"/>
            <a:headEnd/>
            <a:tailEnd/>
          </a:ln>
        </p:spPr>
      </p:pic>
      <p:sp>
        <p:nvSpPr>
          <p:cNvPr id="8" name="Inhaltsplatzhalter 1"/>
          <p:cNvSpPr txBox="1">
            <a:spLocks/>
          </p:cNvSpPr>
          <p:nvPr/>
        </p:nvSpPr>
        <p:spPr>
          <a:xfrm>
            <a:off x="3563888" y="3669080"/>
            <a:ext cx="5047304" cy="1412968"/>
          </a:xfrm>
          <a:prstGeom prst="rect">
            <a:avLst/>
          </a:prstGeom>
        </p:spPr>
        <p:txBody>
          <a:bodyPr vert="horz" lIns="0" tIns="0" rIns="0" bIns="0" rtlCol="0">
            <a:normAutofit/>
          </a:bodyPr>
          <a:lstStyle/>
          <a:p>
            <a:pPr marL="457200" lvl="0" indent="-457200">
              <a:spcBef>
                <a:spcPct val="20000"/>
              </a:spcBef>
            </a:pPr>
            <a:r>
              <a:rPr lang="de-DE" sz="1900" dirty="0" smtClean="0">
                <a:hlinkClick r:id="rId6"/>
              </a:rPr>
              <a:t>http</a:t>
            </a:r>
            <a:r>
              <a:rPr lang="de-DE" sz="1900" dirty="0" smtClean="0">
                <a:hlinkClick r:id="rId6"/>
              </a:rPr>
              <a:t>://cowiki.offene-werkstaetten.org</a:t>
            </a:r>
            <a:endParaRPr kumimoji="0" lang="de-DE" sz="1900" b="0" i="0" u="none" strike="noStrike" kern="1200" cap="none" spc="0" normalizeH="0" baseline="0" noProof="0" dirty="0" smtClean="0">
              <a:ln>
                <a:noFill/>
              </a:ln>
              <a:solidFill>
                <a:schemeClr val="tx1"/>
              </a:solidFill>
              <a:effectLst/>
              <a:uLnTx/>
              <a:uFillTx/>
              <a:latin typeface="+mn-lt"/>
              <a:ea typeface="+mn-ea"/>
              <a:cs typeface="+mn-cs"/>
            </a:endParaRPr>
          </a:p>
          <a:p>
            <a:pPr lvl="0">
              <a:spcBef>
                <a:spcPct val="20000"/>
              </a:spcBef>
            </a:pPr>
            <a:endParaRPr lang="de-DE" sz="2000" dirty="0" smtClean="0"/>
          </a:p>
          <a:p>
            <a:pPr lvl="0">
              <a:spcBef>
                <a:spcPct val="20000"/>
              </a:spcBef>
            </a:pPr>
            <a:r>
              <a:rPr lang="de-DE" sz="2000" dirty="0" smtClean="0"/>
              <a:t>WIKI zur Erleichterung des Gründens, Betreibens und Organisierens von Offenen Werkstätten </a:t>
            </a:r>
            <a:endParaRPr kumimoji="0" lang="de-DE"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Inhaltsplatzhalter 1"/>
          <p:cNvSpPr txBox="1">
            <a:spLocks/>
          </p:cNvSpPr>
          <p:nvPr/>
        </p:nvSpPr>
        <p:spPr>
          <a:xfrm>
            <a:off x="3563888" y="5445032"/>
            <a:ext cx="5047304" cy="1412968"/>
          </a:xfrm>
          <a:prstGeom prst="rect">
            <a:avLst/>
          </a:prstGeom>
        </p:spPr>
        <p:txBody>
          <a:bodyPr vert="horz" lIns="0" tIns="0" rIns="0" bIns="0" rtlCol="0">
            <a:normAutofit fontScale="85000" lnSpcReduction="10000"/>
          </a:bodyPr>
          <a:lstStyle/>
          <a:p>
            <a:pPr marL="457200" lvl="0" indent="-457200">
              <a:spcBef>
                <a:spcPct val="20000"/>
              </a:spcBef>
            </a:pPr>
            <a:r>
              <a:rPr lang="de-DE" sz="2400" dirty="0" smtClean="0">
                <a:hlinkClick r:id="rId7"/>
              </a:rPr>
              <a:t>http://www.isi.fraunhofer.de/isi-de/v/index.php</a:t>
            </a:r>
            <a:endParaRPr lang="de-DE" sz="2400" dirty="0" smtClean="0"/>
          </a:p>
          <a:p>
            <a:pPr marL="457200" lvl="0" indent="-457200">
              <a:spcBef>
                <a:spcPct val="20000"/>
              </a:spcBef>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2200" b="0" i="0" u="none" strike="noStrike" kern="1200" cap="none" spc="0" normalizeH="0" baseline="0" noProof="0" dirty="0" err="1" smtClean="0">
                <a:ln>
                  <a:noFill/>
                </a:ln>
                <a:solidFill>
                  <a:schemeClr val="tx1"/>
                </a:solidFill>
                <a:effectLst/>
                <a:uLnTx/>
                <a:uFillTx/>
                <a:latin typeface="+mn-lt"/>
                <a:ea typeface="+mn-ea"/>
                <a:cs typeface="+mn-cs"/>
              </a:rPr>
              <a:t>Foresight</a:t>
            </a:r>
            <a:r>
              <a:rPr kumimoji="0" lang="de-DE" sz="2200" b="0" i="0" u="none" strike="noStrike" kern="1200" cap="none" spc="0" normalizeH="0" baseline="0" noProof="0" dirty="0" smtClean="0">
                <a:ln>
                  <a:noFill/>
                </a:ln>
                <a:solidFill>
                  <a:schemeClr val="tx1"/>
                </a:solidFill>
                <a:effectLst/>
                <a:uLnTx/>
                <a:uFillTx/>
                <a:latin typeface="+mn-lt"/>
                <a:ea typeface="+mn-ea"/>
                <a:cs typeface="+mn-cs"/>
              </a:rPr>
              <a:t>-Fachkompetenz</a:t>
            </a:r>
            <a:r>
              <a:rPr lang="de-DE" sz="2200" dirty="0"/>
              <a:t> </a:t>
            </a:r>
            <a:r>
              <a:rPr kumimoji="0" lang="de-DE" sz="2200" b="0" i="0" u="none" strike="noStrike" kern="1200" cap="none" spc="0" normalizeH="0" noProof="0" dirty="0" smtClean="0">
                <a:ln>
                  <a:noFill/>
                </a:ln>
                <a:solidFill>
                  <a:schemeClr val="tx1"/>
                </a:solidFill>
                <a:effectLst/>
                <a:uLnTx/>
                <a:uFillTx/>
                <a:latin typeface="+mn-lt"/>
                <a:ea typeface="+mn-ea"/>
                <a:cs typeface="+mn-cs"/>
              </a:rPr>
              <a:t>für gemeinsame Forschungsanträge</a:t>
            </a:r>
            <a:endParaRPr kumimoji="0" lang="de-DE"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328" y="548680"/>
            <a:ext cx="9334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a:xfrm>
            <a:off x="460800" y="1728000"/>
            <a:ext cx="8222400" cy="4725336"/>
          </a:xfrm>
        </p:spPr>
        <p:txBody>
          <a:bodyPr>
            <a:normAutofit fontScale="92500"/>
          </a:bodyPr>
          <a:lstStyle/>
          <a:p>
            <a:pPr>
              <a:buNone/>
            </a:pPr>
            <a:r>
              <a:rPr lang="de-DE" sz="2400" dirty="0" smtClean="0"/>
              <a:t>Kreativitätsmethoden</a:t>
            </a:r>
          </a:p>
          <a:p>
            <a:pPr>
              <a:spcAft>
                <a:spcPts val="600"/>
              </a:spcAft>
              <a:buNone/>
            </a:pPr>
            <a:r>
              <a:rPr lang="en-US" sz="1300" dirty="0" err="1"/>
              <a:t>Bezold</a:t>
            </a:r>
            <a:r>
              <a:rPr lang="en-US" sz="1300" dirty="0"/>
              <a:t>, C. (2009). Aspirational Futures. Journal of Futures Studies, 13(4), 81–90</a:t>
            </a:r>
            <a:r>
              <a:rPr lang="en-US" sz="1300" dirty="0" smtClean="0"/>
              <a:t>.</a:t>
            </a:r>
          </a:p>
          <a:p>
            <a:pPr>
              <a:spcAft>
                <a:spcPts val="600"/>
              </a:spcAft>
              <a:buNone/>
            </a:pPr>
            <a:r>
              <a:rPr lang="de-DE" sz="1300" dirty="0"/>
              <a:t>Boos, E. (2010): Das </a:t>
            </a:r>
            <a:r>
              <a:rPr lang="de-DE" sz="1300" dirty="0" err="1"/>
              <a:t>grosse</a:t>
            </a:r>
            <a:r>
              <a:rPr lang="de-DE" sz="1300" dirty="0"/>
              <a:t> Buch der Kreativitätstechniken: Fantasie fördern, Ideen strukturieren, Geistesblitze umsetzen, Lösungen finden (6. Aufl.). München: Compact Verlag. </a:t>
            </a:r>
          </a:p>
          <a:p>
            <a:pPr>
              <a:spcAft>
                <a:spcPts val="600"/>
              </a:spcAft>
              <a:buNone/>
            </a:pPr>
            <a:r>
              <a:rPr lang="de-DE" sz="1300" dirty="0"/>
              <a:t>De </a:t>
            </a:r>
            <a:r>
              <a:rPr lang="de-DE" sz="1300" dirty="0" err="1"/>
              <a:t>Bono</a:t>
            </a:r>
            <a:r>
              <a:rPr lang="de-DE" sz="1300" dirty="0"/>
              <a:t>, E. (2008). </a:t>
            </a:r>
            <a:r>
              <a:rPr lang="de-DE" sz="1300" dirty="0" err="1"/>
              <a:t>How</a:t>
            </a:r>
            <a:r>
              <a:rPr lang="de-DE" sz="1300" dirty="0"/>
              <a:t> to </a:t>
            </a:r>
            <a:r>
              <a:rPr lang="de-DE" sz="1300" dirty="0" err="1"/>
              <a:t>Have</a:t>
            </a:r>
            <a:r>
              <a:rPr lang="de-DE" sz="1300" dirty="0"/>
              <a:t> Creative </a:t>
            </a:r>
            <a:r>
              <a:rPr lang="de-DE" sz="1300" dirty="0" err="1"/>
              <a:t>Ideas</a:t>
            </a:r>
            <a:r>
              <a:rPr lang="de-DE" sz="1300" dirty="0"/>
              <a:t>: 62 </a:t>
            </a:r>
            <a:r>
              <a:rPr lang="de-DE" sz="1300" dirty="0" err="1"/>
              <a:t>games</a:t>
            </a:r>
            <a:r>
              <a:rPr lang="de-DE" sz="1300" dirty="0"/>
              <a:t> to </a:t>
            </a:r>
            <a:r>
              <a:rPr lang="de-DE" sz="1300" dirty="0" err="1"/>
              <a:t>develop</a:t>
            </a:r>
            <a:r>
              <a:rPr lang="de-DE" sz="1300" dirty="0"/>
              <a:t> </a:t>
            </a:r>
            <a:r>
              <a:rPr lang="de-DE" sz="1300" dirty="0" err="1"/>
              <a:t>the</a:t>
            </a:r>
            <a:r>
              <a:rPr lang="de-DE" sz="1300" dirty="0"/>
              <a:t> </a:t>
            </a:r>
            <a:r>
              <a:rPr lang="de-DE" sz="1300" dirty="0" err="1"/>
              <a:t>mind</a:t>
            </a:r>
            <a:r>
              <a:rPr lang="de-DE" sz="1300" dirty="0"/>
              <a:t>: 62 </a:t>
            </a:r>
            <a:r>
              <a:rPr lang="de-DE" sz="1300" dirty="0" err="1"/>
              <a:t>Exercises</a:t>
            </a:r>
            <a:r>
              <a:rPr lang="de-DE" sz="1300" dirty="0"/>
              <a:t> to </a:t>
            </a:r>
            <a:r>
              <a:rPr lang="de-DE" sz="1300" dirty="0" err="1"/>
              <a:t>Develop</a:t>
            </a:r>
            <a:r>
              <a:rPr lang="de-DE" sz="1300" dirty="0"/>
              <a:t> </a:t>
            </a:r>
            <a:r>
              <a:rPr lang="de-DE" sz="1300" dirty="0" err="1"/>
              <a:t>the</a:t>
            </a:r>
            <a:r>
              <a:rPr lang="de-DE" sz="1300" dirty="0"/>
              <a:t> Mind. London: </a:t>
            </a:r>
            <a:r>
              <a:rPr lang="de-DE" sz="1300" dirty="0" err="1"/>
              <a:t>Vermilion</a:t>
            </a:r>
            <a:r>
              <a:rPr lang="de-DE" sz="1300" dirty="0"/>
              <a:t> Verlag</a:t>
            </a:r>
            <a:r>
              <a:rPr lang="de-DE" sz="1300" dirty="0" smtClean="0"/>
              <a:t>.</a:t>
            </a:r>
          </a:p>
          <a:p>
            <a:pPr>
              <a:spcAft>
                <a:spcPts val="600"/>
              </a:spcAft>
              <a:buNone/>
            </a:pPr>
            <a:r>
              <a:rPr lang="de-DE" sz="1300" dirty="0"/>
              <a:t>Maaß, E. &amp; Ritschl, K. (1997): Teamgeist: Spiele und Übungen für die Teamentwicklung. Paderborn: </a:t>
            </a:r>
            <a:r>
              <a:rPr lang="de-DE" sz="1300" dirty="0" err="1"/>
              <a:t>Junfermann</a:t>
            </a:r>
            <a:r>
              <a:rPr lang="de-DE" sz="1300" dirty="0"/>
              <a:t> Verlag.</a:t>
            </a:r>
          </a:p>
          <a:p>
            <a:pPr>
              <a:buNone/>
            </a:pPr>
            <a:r>
              <a:rPr lang="de-DE" sz="2400" dirty="0" smtClean="0"/>
              <a:t>Zukünfte für </a:t>
            </a:r>
            <a:r>
              <a:rPr lang="de-DE" sz="2400" dirty="0" err="1" smtClean="0"/>
              <a:t>Maker</a:t>
            </a:r>
            <a:r>
              <a:rPr lang="de-DE" sz="2400" dirty="0" smtClean="0"/>
              <a:t>, Offene Werkstätten und Gesellschaft </a:t>
            </a:r>
          </a:p>
          <a:p>
            <a:pPr>
              <a:spcAft>
                <a:spcPts val="600"/>
              </a:spcAft>
              <a:buNone/>
            </a:pPr>
            <a:r>
              <a:rPr lang="de-DE" sz="1300" dirty="0" smtClean="0"/>
              <a:t>Erdmann, L. &amp; Dönitz, E. 2017 : Zukünfte </a:t>
            </a:r>
            <a:r>
              <a:rPr lang="de-DE" sz="1300" dirty="0"/>
              <a:t>für Offenen Werkstätten: </a:t>
            </a:r>
            <a:r>
              <a:rPr lang="de-DE" sz="1300" dirty="0" smtClean="0"/>
              <a:t>Antizipation </a:t>
            </a:r>
            <a:r>
              <a:rPr lang="de-DE" sz="1300" dirty="0"/>
              <a:t>neuer Wertschöpfungsmuster in einem </a:t>
            </a:r>
            <a:r>
              <a:rPr lang="de-DE" sz="1300" dirty="0" err="1" smtClean="0"/>
              <a:t>Visioning</a:t>
            </a:r>
            <a:r>
              <a:rPr lang="de-DE" sz="1300" dirty="0" smtClean="0"/>
              <a:t>-Prozess. In: Vernetzt – Dezentral – </a:t>
            </a:r>
            <a:r>
              <a:rPr lang="de-DE" sz="1300" dirty="0" err="1" smtClean="0"/>
              <a:t>Kollaborativ</a:t>
            </a:r>
            <a:r>
              <a:rPr lang="de-DE" sz="1300" dirty="0" smtClean="0"/>
              <a:t>: Interdisziplinäre Perspektiven zur Zukunft der Wertschöpfung. Springer Gabler (</a:t>
            </a:r>
            <a:r>
              <a:rPr lang="de-DE" sz="1300" dirty="0"/>
              <a:t>(im Erscheinen)</a:t>
            </a:r>
            <a:endParaRPr lang="de-DE" sz="1300" dirty="0" smtClean="0"/>
          </a:p>
          <a:p>
            <a:pPr>
              <a:spcAft>
                <a:spcPts val="600"/>
              </a:spcAft>
              <a:buNone/>
            </a:pPr>
            <a:r>
              <a:rPr lang="de-DE" sz="1300" dirty="0"/>
              <a:t>Erdmann, L. &amp; Dönitz, E. (2016). Zukunftsbilder für Offene Werkstätten. In </a:t>
            </a:r>
            <a:r>
              <a:rPr lang="de-DE" sz="1300" dirty="0" err="1"/>
              <a:t>Wulfsberg</a:t>
            </a:r>
            <a:r>
              <a:rPr lang="de-DE" sz="1300" dirty="0"/>
              <a:t>, J., Redlich, T. &amp; Moritz, M. (Hrsg.), 1. interdisziplinäre Konferenz zur Zukunft der Wertschöpfung (Konferenzband), S. 15-24</a:t>
            </a:r>
            <a:r>
              <a:rPr lang="de-DE" sz="1300" dirty="0" smtClean="0"/>
              <a:t>.</a:t>
            </a:r>
          </a:p>
          <a:p>
            <a:pPr>
              <a:spcAft>
                <a:spcPts val="600"/>
              </a:spcAft>
              <a:buNone/>
            </a:pPr>
            <a:r>
              <a:rPr lang="en-US" sz="1300" dirty="0" err="1"/>
              <a:t>Geels</a:t>
            </a:r>
            <a:r>
              <a:rPr lang="en-US" sz="1300" dirty="0"/>
              <a:t>, </a:t>
            </a:r>
            <a:r>
              <a:rPr lang="en-US" sz="1300" dirty="0" err="1"/>
              <a:t>F.W</a:t>
            </a:r>
            <a:r>
              <a:rPr lang="en-US" sz="1300" dirty="0"/>
              <a:t>. </a:t>
            </a:r>
            <a:r>
              <a:rPr lang="en-US" sz="1300" dirty="0" smtClean="0"/>
              <a:t>&amp; </a:t>
            </a:r>
            <a:r>
              <a:rPr lang="en-US" sz="1300" dirty="0" err="1"/>
              <a:t>Schot</a:t>
            </a:r>
            <a:r>
              <a:rPr lang="en-US" sz="1300" dirty="0"/>
              <a:t>, J. (2007</a:t>
            </a:r>
            <a:r>
              <a:rPr lang="en-US" sz="1300" dirty="0" smtClean="0"/>
              <a:t>). Typology </a:t>
            </a:r>
            <a:r>
              <a:rPr lang="en-US" sz="1300" dirty="0"/>
              <a:t>of sociotechnical transition </a:t>
            </a:r>
            <a:r>
              <a:rPr lang="en-US" sz="1300" dirty="0" smtClean="0"/>
              <a:t>pathways. </a:t>
            </a:r>
            <a:r>
              <a:rPr lang="en-US" sz="1300" dirty="0"/>
              <a:t>Research Policy, Vol. 36, pp. 399-417.</a:t>
            </a:r>
            <a:endParaRPr lang="de-DE" sz="1300" dirty="0" smtClean="0"/>
          </a:p>
          <a:p>
            <a:pPr>
              <a:spcAft>
                <a:spcPts val="600"/>
              </a:spcAft>
              <a:buNone/>
            </a:pPr>
            <a:r>
              <a:rPr lang="en-US" sz="1300" dirty="0" err="1"/>
              <a:t>Johar</a:t>
            </a:r>
            <a:r>
              <a:rPr lang="en-US" sz="1300" dirty="0"/>
              <a:t>, I., </a:t>
            </a:r>
            <a:r>
              <a:rPr lang="en-US" sz="1300" dirty="0" err="1"/>
              <a:t>Lipparini</a:t>
            </a:r>
            <a:r>
              <a:rPr lang="en-US" sz="1300" dirty="0"/>
              <a:t>, F. &amp; </a:t>
            </a:r>
            <a:r>
              <a:rPr lang="en-US" sz="1300" dirty="0" err="1"/>
              <a:t>Addarii</a:t>
            </a:r>
            <a:r>
              <a:rPr lang="en-US" sz="1300" dirty="0"/>
              <a:t>, F. (2015). Making Good our Future. Exploring the New Boundaries of Open &amp; Social Innovation in Manufacturing. URL: </a:t>
            </a:r>
            <a:r>
              <a:rPr lang="en-US" sz="1300" dirty="0">
                <a:hlinkClick r:id="rId2"/>
              </a:rPr>
              <a:t>https://</a:t>
            </a:r>
            <a:r>
              <a:rPr lang="en-US" sz="1300" dirty="0" err="1">
                <a:hlinkClick r:id="rId2"/>
              </a:rPr>
              <a:t>ec.europa.eu</a:t>
            </a:r>
            <a:r>
              <a:rPr lang="en-US" sz="1300" dirty="0">
                <a:hlinkClick r:id="rId2"/>
              </a:rPr>
              <a:t>/</a:t>
            </a:r>
            <a:r>
              <a:rPr lang="en-US" sz="1300" dirty="0" err="1">
                <a:hlinkClick r:id="rId2"/>
              </a:rPr>
              <a:t>eip</a:t>
            </a:r>
            <a:r>
              <a:rPr lang="en-US" sz="1300" dirty="0">
                <a:hlinkClick r:id="rId2"/>
              </a:rPr>
              <a:t>/ageing/file/958/</a:t>
            </a:r>
            <a:r>
              <a:rPr lang="en-US" sz="1300" dirty="0" err="1">
                <a:hlinkClick r:id="rId2"/>
              </a:rPr>
              <a:t>download_en?token</a:t>
            </a:r>
            <a:r>
              <a:rPr lang="en-US" sz="1300" dirty="0">
                <a:hlinkClick r:id="rId2"/>
              </a:rPr>
              <a:t>=_</a:t>
            </a:r>
            <a:r>
              <a:rPr lang="en-US" sz="1300" dirty="0" err="1">
                <a:hlinkClick r:id="rId2"/>
              </a:rPr>
              <a:t>4oT2h3p</a:t>
            </a:r>
            <a:r>
              <a:rPr lang="en-US" sz="1300" dirty="0" smtClean="0"/>
              <a:t>.</a:t>
            </a:r>
          </a:p>
          <a:p>
            <a:pPr>
              <a:spcAft>
                <a:spcPts val="600"/>
              </a:spcAft>
              <a:buNone/>
            </a:pPr>
            <a:r>
              <a:rPr lang="de-DE" sz="1300" dirty="0"/>
              <a:t>Lange, B., </a:t>
            </a:r>
            <a:r>
              <a:rPr lang="de-DE" sz="1300" dirty="0" err="1"/>
              <a:t>Domann</a:t>
            </a:r>
            <a:r>
              <a:rPr lang="de-DE" sz="1300" dirty="0"/>
              <a:t>, V. &amp; Häfele, V. (2016). Wertschöpfung in offenen Werkstätten. Eine empirische Erhebung </a:t>
            </a:r>
            <a:r>
              <a:rPr lang="de-DE" sz="1300" dirty="0" err="1"/>
              <a:t>kollaborativer</a:t>
            </a:r>
            <a:r>
              <a:rPr lang="de-DE" sz="1300" dirty="0"/>
              <a:t> Praktiken in Deutschland. Schriftenreihe des </a:t>
            </a:r>
            <a:r>
              <a:rPr lang="de-DE" sz="1300" dirty="0" err="1"/>
              <a:t>IÖW</a:t>
            </a:r>
            <a:r>
              <a:rPr lang="de-DE" sz="1300" dirty="0"/>
              <a:t> 213/16. Berlin: </a:t>
            </a:r>
            <a:r>
              <a:rPr lang="de-DE" sz="1300" dirty="0" err="1"/>
              <a:t>IÖW</a:t>
            </a:r>
            <a:r>
              <a:rPr lang="de-DE" sz="1300" dirty="0"/>
              <a:t>.</a:t>
            </a:r>
          </a:p>
          <a:p>
            <a:pPr>
              <a:buNone/>
            </a:pPr>
            <a:endParaRPr lang="de-DE" dirty="0"/>
          </a:p>
        </p:txBody>
      </p:sp>
      <p:sp>
        <p:nvSpPr>
          <p:cNvPr id="3" name="Titel 2"/>
          <p:cNvSpPr>
            <a:spLocks noGrp="1"/>
          </p:cNvSpPr>
          <p:nvPr>
            <p:ph type="title"/>
          </p:nvPr>
        </p:nvSpPr>
        <p:spPr/>
        <p:txBody>
          <a:bodyPr>
            <a:normAutofit/>
          </a:bodyPr>
          <a:lstStyle/>
          <a:p>
            <a:pPr algn="l"/>
            <a:r>
              <a:rPr lang="de-DE" sz="3200" dirty="0" smtClean="0">
                <a:solidFill>
                  <a:schemeClr val="tx2"/>
                </a:solidFill>
              </a:rPr>
              <a:t>10	Lesestoff</a:t>
            </a:r>
            <a:endParaRPr lang="de-DE" sz="3200" dirty="0">
              <a:solidFill>
                <a:schemeClr val="tx2"/>
              </a:solidFill>
            </a:endParaRPr>
          </a:p>
        </p:txBody>
      </p:sp>
      <p:pic>
        <p:nvPicPr>
          <p:cNvPr id="4" name="Picture 13" descr="Collaboration logo V2.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96336" y="548680"/>
            <a:ext cx="936104" cy="63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84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sz="quarter" idx="11"/>
            <p:extLst>
              <p:ext uri="{D42A27DB-BD31-4B8C-83A1-F6EECF244321}">
                <p14:modId xmlns:p14="http://schemas.microsoft.com/office/powerpoint/2010/main" val="2800045708"/>
              </p:ext>
            </p:extLst>
          </p:nvPr>
        </p:nvGraphicFramePr>
        <p:xfrm>
          <a:off x="395536" y="1410043"/>
          <a:ext cx="8223250" cy="5257800"/>
        </p:xfrm>
        <a:graphic>
          <a:graphicData uri="http://schemas.openxmlformats.org/drawingml/2006/table">
            <a:tbl>
              <a:tblPr firstRow="1" bandRow="1">
                <a:tableStyleId>{5940675A-B579-460E-94D1-54222C63F5DA}</a:tableStyleId>
              </a:tblPr>
              <a:tblGrid>
                <a:gridCol w="1944216"/>
                <a:gridCol w="1656184"/>
                <a:gridCol w="1872208"/>
                <a:gridCol w="1368152"/>
                <a:gridCol w="1382490"/>
              </a:tblGrid>
              <a:tr h="370840">
                <a:tc>
                  <a:txBody>
                    <a:bodyPr/>
                    <a:lstStyle/>
                    <a:p>
                      <a:endParaRPr lang="de-DE" sz="1400" dirty="0"/>
                    </a:p>
                  </a:txBody>
                  <a:tcPr/>
                </a:tc>
                <a:tc>
                  <a:txBody>
                    <a:bodyPr/>
                    <a:lstStyle/>
                    <a:p>
                      <a:r>
                        <a:rPr lang="de-DE" sz="1400" b="1" dirty="0" smtClean="0">
                          <a:solidFill>
                            <a:srgbClr val="00B050"/>
                          </a:solidFill>
                        </a:rPr>
                        <a:t>Ausprägung A</a:t>
                      </a:r>
                      <a:endParaRPr lang="de-DE" sz="14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solidFill>
                            <a:srgbClr val="00B050"/>
                          </a:solidFill>
                        </a:rPr>
                        <a:t>Ausprägung B</a:t>
                      </a:r>
                    </a:p>
                  </a:txBody>
                  <a:tcPr/>
                </a:tc>
                <a:tc>
                  <a:txBody>
                    <a:bodyPr/>
                    <a:lstStyle/>
                    <a:p>
                      <a:r>
                        <a:rPr lang="de-DE" sz="1400" b="1" dirty="0" smtClean="0">
                          <a:solidFill>
                            <a:srgbClr val="00B050"/>
                          </a:solidFill>
                        </a:rPr>
                        <a:t>Ausprägung C</a:t>
                      </a:r>
                      <a:endParaRPr lang="de-DE" sz="1400" b="1" dirty="0">
                        <a:solidFill>
                          <a:srgbClr val="00B050"/>
                        </a:solidFill>
                      </a:endParaRPr>
                    </a:p>
                  </a:txBody>
                  <a:tcPr/>
                </a:tc>
                <a:tc>
                  <a:txBody>
                    <a:bodyPr/>
                    <a:lstStyle/>
                    <a:p>
                      <a:r>
                        <a:rPr lang="de-DE" sz="1400" b="1" dirty="0" smtClean="0">
                          <a:solidFill>
                            <a:srgbClr val="00B050"/>
                          </a:solidFill>
                        </a:rPr>
                        <a:t>Ausprägung D</a:t>
                      </a:r>
                      <a:endParaRPr lang="de-DE" sz="1400" b="1" dirty="0">
                        <a:solidFill>
                          <a:srgbClr val="00B050"/>
                        </a:solidFill>
                      </a:endParaRPr>
                    </a:p>
                  </a:txBody>
                  <a:tcPr/>
                </a:tc>
              </a:tr>
              <a:tr h="370840">
                <a:tc>
                  <a:txBody>
                    <a:bodyPr/>
                    <a:lstStyle/>
                    <a:p>
                      <a:r>
                        <a:rPr lang="de-DE" sz="1400" b="1" dirty="0" smtClean="0">
                          <a:solidFill>
                            <a:schemeClr val="tx1"/>
                          </a:solidFill>
                        </a:rPr>
                        <a:t>Bedarf klären </a:t>
                      </a:r>
                      <a:r>
                        <a:rPr lang="de-DE" sz="1400" b="1" dirty="0" smtClean="0">
                          <a:solidFill>
                            <a:srgbClr val="00B050"/>
                          </a:solidFill>
                        </a:rPr>
                        <a:t>✔</a:t>
                      </a:r>
                      <a:endParaRPr lang="de-DE" sz="1400" b="1" dirty="0">
                        <a:solidFill>
                          <a:srgbClr val="00B050"/>
                        </a:solidFill>
                      </a:endParaRPr>
                    </a:p>
                  </a:txBody>
                  <a:tcPr/>
                </a:tc>
                <a:tc>
                  <a:txBody>
                    <a:bodyPr/>
                    <a:lstStyle/>
                    <a:p>
                      <a:r>
                        <a:rPr lang="de-DE" sz="1400" i="1" dirty="0" smtClean="0"/>
                        <a:t>Identifikation erhöhen </a:t>
                      </a:r>
                      <a:endParaRPr lang="de-DE" sz="1400" i="1" dirty="0"/>
                    </a:p>
                  </a:txBody>
                  <a:tcPr/>
                </a:tc>
                <a:tc>
                  <a:txBody>
                    <a:bodyPr/>
                    <a:lstStyle/>
                    <a:p>
                      <a:r>
                        <a:rPr lang="de-DE" sz="1400" i="1" dirty="0" smtClean="0"/>
                        <a:t>Orientierung schaffen </a:t>
                      </a:r>
                      <a:endParaRPr lang="de-DE" sz="1400" i="1" dirty="0"/>
                    </a:p>
                  </a:txBody>
                  <a:tcPr/>
                </a:tc>
                <a:tc>
                  <a:txBody>
                    <a:bodyPr/>
                    <a:lstStyle/>
                    <a:p>
                      <a:r>
                        <a:rPr lang="de-DE" sz="1400" i="1" dirty="0" smtClean="0"/>
                        <a:t>Gemeinsame</a:t>
                      </a:r>
                      <a:r>
                        <a:rPr lang="de-DE" sz="1400" i="1" baseline="0" dirty="0" smtClean="0"/>
                        <a:t> Werte </a:t>
                      </a:r>
                      <a:endParaRPr lang="de-DE" sz="1400" i="1" dirty="0"/>
                    </a:p>
                  </a:txBody>
                  <a:tcPr/>
                </a:tc>
                <a:tc>
                  <a:txBody>
                    <a:bodyPr/>
                    <a:lstStyle/>
                    <a:p>
                      <a:r>
                        <a:rPr lang="de-DE" sz="1400" i="1" dirty="0" smtClean="0"/>
                        <a:t>Gemeinsamer Aufbruch </a:t>
                      </a:r>
                      <a:endParaRPr lang="de-DE" sz="1400" i="1" dirty="0"/>
                    </a:p>
                  </a:txBody>
                  <a:tcPr/>
                </a:tc>
              </a:tr>
              <a:tr h="370840">
                <a:tc>
                  <a:txBody>
                    <a:bodyPr/>
                    <a:lstStyle/>
                    <a:p>
                      <a:r>
                        <a:rPr lang="de-DE" sz="1400" b="1" dirty="0" smtClean="0">
                          <a:solidFill>
                            <a:schemeClr val="tx1"/>
                          </a:solidFill>
                        </a:rPr>
                        <a:t>Zweck klären </a:t>
                      </a:r>
                      <a:r>
                        <a:rPr lang="de-DE" sz="1400" b="1" dirty="0" smtClean="0">
                          <a:solidFill>
                            <a:srgbClr val="00B050"/>
                          </a:solidFill>
                        </a:rPr>
                        <a:t>✔</a:t>
                      </a:r>
                      <a:endParaRPr lang="de-DE" sz="1400" b="1" dirty="0">
                        <a:solidFill>
                          <a:schemeClr val="tx1"/>
                        </a:solidFill>
                      </a:endParaRPr>
                    </a:p>
                  </a:txBody>
                  <a:tcPr/>
                </a:tc>
                <a:tc>
                  <a:txBody>
                    <a:bodyPr/>
                    <a:lstStyle/>
                    <a:p>
                      <a:r>
                        <a:rPr lang="de-DE" sz="1400" i="1" dirty="0" smtClean="0"/>
                        <a:t>Selbstzweck</a:t>
                      </a:r>
                      <a:r>
                        <a:rPr lang="de-DE" sz="1400" i="1" baseline="0" dirty="0" smtClean="0"/>
                        <a:t> für uns </a:t>
                      </a:r>
                      <a:endParaRPr lang="de-DE" sz="1400" i="1" dirty="0"/>
                    </a:p>
                  </a:txBody>
                  <a:tcPr/>
                </a:tc>
                <a:tc>
                  <a:txBody>
                    <a:bodyPr/>
                    <a:lstStyle/>
                    <a:p>
                      <a:r>
                        <a:rPr lang="de-DE" sz="1400" i="1" dirty="0" smtClean="0"/>
                        <a:t>Zweck von außen </a:t>
                      </a:r>
                      <a:endParaRPr lang="de-DE" sz="1400" i="1" dirty="0"/>
                    </a:p>
                  </a:txBody>
                  <a:tcPr/>
                </a:tc>
                <a:tc>
                  <a:txBody>
                    <a:bodyPr/>
                    <a:lstStyle/>
                    <a:p>
                      <a:endParaRPr lang="de-DE" sz="1400"/>
                    </a:p>
                  </a:txBody>
                  <a:tcPr/>
                </a:tc>
                <a:tc>
                  <a:txBody>
                    <a:bodyPr/>
                    <a:lstStyle/>
                    <a:p>
                      <a:endParaRPr lang="de-DE" sz="1400"/>
                    </a:p>
                  </a:txBody>
                  <a:tcPr/>
                </a:tc>
              </a:tr>
              <a:tr h="370840">
                <a:tc>
                  <a:txBody>
                    <a:bodyPr/>
                    <a:lstStyle/>
                    <a:p>
                      <a:r>
                        <a:rPr lang="de-DE" sz="1400" b="1" dirty="0" smtClean="0">
                          <a:solidFill>
                            <a:schemeClr val="tx1"/>
                          </a:solidFill>
                        </a:rPr>
                        <a:t>Teilnehmer festlegen </a:t>
                      </a:r>
                      <a:r>
                        <a:rPr lang="de-DE" sz="1400" b="1" dirty="0" smtClean="0">
                          <a:solidFill>
                            <a:srgbClr val="00B050"/>
                          </a:solidFill>
                        </a:rPr>
                        <a:t>✔</a:t>
                      </a:r>
                      <a:endParaRPr lang="de-DE" sz="1400" b="1" dirty="0">
                        <a:solidFill>
                          <a:schemeClr val="tx1"/>
                        </a:solidFill>
                      </a:endParaRPr>
                    </a:p>
                  </a:txBody>
                  <a:tcPr/>
                </a:tc>
                <a:tc>
                  <a:txBody>
                    <a:bodyPr/>
                    <a:lstStyle/>
                    <a:p>
                      <a:r>
                        <a:rPr lang="de-DE" sz="1400" i="1" dirty="0" smtClean="0"/>
                        <a:t>Involvierte </a:t>
                      </a:r>
                      <a:r>
                        <a:rPr lang="de-DE" sz="1400" i="1" baseline="0" dirty="0" smtClean="0"/>
                        <a:t>Personen </a:t>
                      </a:r>
                      <a:endParaRPr lang="de-DE" sz="1400" i="1" dirty="0"/>
                    </a:p>
                  </a:txBody>
                  <a:tcPr/>
                </a:tc>
                <a:tc>
                  <a:txBody>
                    <a:bodyPr/>
                    <a:lstStyle/>
                    <a:p>
                      <a:r>
                        <a:rPr lang="de-DE" sz="1400" i="1" dirty="0" smtClean="0"/>
                        <a:t>Betroffene Personen</a:t>
                      </a:r>
                      <a:endParaRPr lang="de-DE" sz="1400" i="1" dirty="0"/>
                    </a:p>
                  </a:txBody>
                  <a:tcPr/>
                </a:tc>
                <a:tc>
                  <a:txBody>
                    <a:bodyPr/>
                    <a:lstStyle/>
                    <a:p>
                      <a:endParaRPr lang="de-DE" sz="1400"/>
                    </a:p>
                  </a:txBody>
                  <a:tcPr/>
                </a:tc>
                <a:tc>
                  <a:txBody>
                    <a:bodyPr/>
                    <a:lstStyle/>
                    <a:p>
                      <a:endParaRPr lang="de-DE" sz="1400"/>
                    </a:p>
                  </a:txBody>
                  <a:tcPr/>
                </a:tc>
              </a:tr>
              <a:tr h="370840">
                <a:tc>
                  <a:txBody>
                    <a:bodyPr/>
                    <a:lstStyle/>
                    <a:p>
                      <a:r>
                        <a:rPr lang="de-DE" sz="1400" b="1" dirty="0" smtClean="0">
                          <a:solidFill>
                            <a:schemeClr val="tx1"/>
                          </a:solidFill>
                        </a:rPr>
                        <a:t>Workshop(s) organisieren </a:t>
                      </a:r>
                      <a:r>
                        <a:rPr lang="de-DE" sz="1400" b="1" dirty="0" smtClean="0">
                          <a:solidFill>
                            <a:srgbClr val="00B050"/>
                          </a:solidFill>
                        </a:rPr>
                        <a:t>✔</a:t>
                      </a:r>
                      <a:endParaRPr lang="de-DE" sz="1400" b="1" dirty="0">
                        <a:solidFill>
                          <a:schemeClr val="tx1"/>
                        </a:solidFill>
                      </a:endParaRPr>
                    </a:p>
                  </a:txBody>
                  <a:tcPr/>
                </a:tc>
                <a:tc>
                  <a:txBody>
                    <a:bodyPr/>
                    <a:lstStyle/>
                    <a:p>
                      <a:r>
                        <a:rPr lang="de-DE" sz="1400" i="1" dirty="0" smtClean="0"/>
                        <a:t>Ort und Raum: Offene Werkstatt</a:t>
                      </a:r>
                      <a:endParaRPr lang="de-DE" sz="1400" i="1" dirty="0"/>
                    </a:p>
                  </a:txBody>
                  <a:tcPr/>
                </a:tc>
                <a:tc>
                  <a:txBody>
                    <a:bodyPr/>
                    <a:lstStyle/>
                    <a:p>
                      <a:r>
                        <a:rPr lang="de-DE" sz="1400" i="1" dirty="0" smtClean="0"/>
                        <a:t>Zeit und</a:t>
                      </a:r>
                      <a:r>
                        <a:rPr lang="de-DE" sz="1400" i="1" baseline="0" dirty="0" smtClean="0"/>
                        <a:t> Dauer: nehmen &amp; abstimmen</a:t>
                      </a:r>
                      <a:endParaRPr lang="de-DE" sz="1400" i="1" dirty="0"/>
                    </a:p>
                  </a:txBody>
                  <a:tcPr/>
                </a:tc>
                <a:tc>
                  <a:txBody>
                    <a:bodyPr/>
                    <a:lstStyle/>
                    <a:p>
                      <a:r>
                        <a:rPr lang="de-DE" sz="1400" i="1" dirty="0" smtClean="0"/>
                        <a:t>Einladungstext: Feinheiten</a:t>
                      </a:r>
                      <a:endParaRPr lang="de-DE" sz="1400" i="1" dirty="0"/>
                    </a:p>
                  </a:txBody>
                  <a:tcPr/>
                </a:tc>
                <a:tc>
                  <a:txBody>
                    <a:bodyPr/>
                    <a:lstStyle/>
                    <a:p>
                      <a:r>
                        <a:rPr lang="de-DE" sz="1400" i="1" dirty="0" smtClean="0"/>
                        <a:t>Follow</a:t>
                      </a:r>
                      <a:r>
                        <a:rPr lang="de-DE" sz="1400" i="1" baseline="0" dirty="0" smtClean="0"/>
                        <a:t> </a:t>
                      </a:r>
                      <a:r>
                        <a:rPr lang="de-DE" sz="1400" i="1" baseline="0" dirty="0" err="1" smtClean="0"/>
                        <a:t>Up</a:t>
                      </a:r>
                      <a:r>
                        <a:rPr lang="de-DE" sz="1400" i="1" baseline="0" dirty="0" smtClean="0"/>
                        <a:t> organisieren</a:t>
                      </a:r>
                      <a:endParaRPr lang="de-DE" sz="1400" i="1" dirty="0"/>
                    </a:p>
                  </a:txBody>
                  <a:tcPr/>
                </a:tc>
              </a:tr>
              <a:tr h="370840">
                <a:tc>
                  <a:txBody>
                    <a:bodyPr/>
                    <a:lstStyle/>
                    <a:p>
                      <a:r>
                        <a:rPr lang="de-DE" sz="1400" b="1" dirty="0" smtClean="0">
                          <a:solidFill>
                            <a:schemeClr val="tx1"/>
                          </a:solidFill>
                        </a:rPr>
                        <a:t>Ablauf planen  </a:t>
                      </a:r>
                      <a:r>
                        <a:rPr lang="de-DE" sz="1400" b="1" dirty="0" smtClean="0">
                          <a:solidFill>
                            <a:srgbClr val="00B050"/>
                          </a:solidFill>
                        </a:rPr>
                        <a:t>✔</a:t>
                      </a:r>
                      <a:endParaRPr lang="de-DE" sz="1400" b="1" dirty="0">
                        <a:solidFill>
                          <a:schemeClr val="tx1"/>
                        </a:solidFill>
                      </a:endParaRPr>
                    </a:p>
                  </a:txBody>
                  <a:tcPr/>
                </a:tc>
                <a:tc>
                  <a:txBody>
                    <a:bodyPr/>
                    <a:lstStyle/>
                    <a:p>
                      <a:r>
                        <a:rPr lang="de-DE" sz="1400" i="1" dirty="0" smtClean="0"/>
                        <a:t>Barrieren</a:t>
                      </a:r>
                      <a:r>
                        <a:rPr lang="de-DE" sz="1400" i="1" baseline="0" dirty="0" smtClean="0"/>
                        <a:t> aufbrechen</a:t>
                      </a:r>
                      <a:endParaRPr lang="de-DE" sz="1400" i="1" dirty="0"/>
                    </a:p>
                  </a:txBody>
                  <a:tcPr/>
                </a:tc>
                <a:tc>
                  <a:txBody>
                    <a:bodyPr/>
                    <a:lstStyle/>
                    <a:p>
                      <a:r>
                        <a:rPr lang="de-DE" sz="1400" i="1" dirty="0" smtClean="0"/>
                        <a:t>Vision entwerfen</a:t>
                      </a:r>
                      <a:endParaRPr lang="de-DE" sz="1400" i="1" dirty="0"/>
                    </a:p>
                  </a:txBody>
                  <a:tcPr/>
                </a:tc>
                <a:tc>
                  <a:txBody>
                    <a:bodyPr/>
                    <a:lstStyle/>
                    <a:p>
                      <a:r>
                        <a:rPr lang="de-DE" sz="1400" i="1" dirty="0" smtClean="0"/>
                        <a:t>Wege überlegen</a:t>
                      </a:r>
                      <a:endParaRPr lang="de-DE" sz="1400" i="1" dirty="0"/>
                    </a:p>
                  </a:txBody>
                  <a:tcPr/>
                </a:tc>
                <a:tc>
                  <a:txBody>
                    <a:bodyPr/>
                    <a:lstStyle/>
                    <a:p>
                      <a:endParaRPr lang="de-DE" sz="1400" dirty="0"/>
                    </a:p>
                  </a:txBody>
                  <a:tcPr/>
                </a:tc>
              </a:tr>
              <a:tr h="370840">
                <a:tc>
                  <a:txBody>
                    <a:bodyPr/>
                    <a:lstStyle/>
                    <a:p>
                      <a:r>
                        <a:rPr lang="de-DE" sz="1400" b="1" dirty="0" smtClean="0">
                          <a:solidFill>
                            <a:schemeClr val="tx1"/>
                          </a:solidFill>
                        </a:rPr>
                        <a:t>Barrieren aufbrechen </a:t>
                      </a:r>
                      <a:r>
                        <a:rPr lang="de-DE" sz="1400" b="1" dirty="0" smtClean="0">
                          <a:solidFill>
                            <a:srgbClr val="00B050"/>
                          </a:solidFill>
                        </a:rPr>
                        <a:t>✔</a:t>
                      </a:r>
                      <a:endParaRPr lang="de-DE" sz="1400" b="1" dirty="0">
                        <a:solidFill>
                          <a:schemeClr val="tx1"/>
                        </a:solidFill>
                      </a:endParaRPr>
                    </a:p>
                  </a:txBody>
                  <a:tcPr/>
                </a:tc>
                <a:tc>
                  <a:txBody>
                    <a:bodyPr/>
                    <a:lstStyle/>
                    <a:p>
                      <a:r>
                        <a:rPr lang="de-DE" sz="1400" i="1" dirty="0" smtClean="0"/>
                        <a:t>Blick zurück</a:t>
                      </a:r>
                      <a:endParaRPr lang="de-DE" sz="1400" i="1" dirty="0"/>
                    </a:p>
                  </a:txBody>
                  <a:tcPr/>
                </a:tc>
                <a:tc>
                  <a:txBody>
                    <a:bodyPr/>
                    <a:lstStyle/>
                    <a:p>
                      <a:r>
                        <a:rPr lang="de-DE" sz="1400" i="1" dirty="0" smtClean="0"/>
                        <a:t>Wertegespräche</a:t>
                      </a:r>
                      <a:endParaRPr lang="de-DE" sz="1400" i="1" dirty="0"/>
                    </a:p>
                  </a:txBody>
                  <a:tcPr/>
                </a:tc>
                <a:tc>
                  <a:txBody>
                    <a:bodyPr/>
                    <a:lstStyle/>
                    <a:p>
                      <a:r>
                        <a:rPr lang="de-DE" sz="1400" i="1" dirty="0" smtClean="0"/>
                        <a:t>Kreativübungen</a:t>
                      </a:r>
                      <a:endParaRPr lang="de-DE" sz="1400" i="1" dirty="0"/>
                    </a:p>
                  </a:txBody>
                  <a:tcPr/>
                </a:tc>
                <a:tc>
                  <a:txBody>
                    <a:bodyPr/>
                    <a:lstStyle/>
                    <a:p>
                      <a:endParaRPr lang="de-DE" sz="1400" dirty="0"/>
                    </a:p>
                  </a:txBody>
                  <a:tcPr/>
                </a:tc>
              </a:tr>
              <a:tr h="370840">
                <a:tc>
                  <a:txBody>
                    <a:bodyPr/>
                    <a:lstStyle/>
                    <a:p>
                      <a:r>
                        <a:rPr lang="de-DE" sz="1400" b="1" dirty="0" smtClean="0">
                          <a:solidFill>
                            <a:schemeClr val="tx1"/>
                          </a:solidFill>
                        </a:rPr>
                        <a:t>Vision entwerfen </a:t>
                      </a:r>
                      <a:r>
                        <a:rPr lang="de-DE" sz="1400" b="1" dirty="0" smtClean="0">
                          <a:solidFill>
                            <a:srgbClr val="00B050"/>
                          </a:solidFill>
                        </a:rPr>
                        <a:t>✔</a:t>
                      </a:r>
                      <a:endParaRPr lang="de-DE" sz="1400" b="1" dirty="0">
                        <a:solidFill>
                          <a:schemeClr val="tx1"/>
                        </a:solidFill>
                      </a:endParaRPr>
                    </a:p>
                  </a:txBody>
                  <a:tcPr/>
                </a:tc>
                <a:tc>
                  <a:txBody>
                    <a:bodyPr/>
                    <a:lstStyle/>
                    <a:p>
                      <a:r>
                        <a:rPr lang="de-DE" sz="1400" i="1" dirty="0" smtClean="0"/>
                        <a:t>Pyramiden-Verfahren</a:t>
                      </a:r>
                      <a:endParaRPr lang="de-DE" sz="1400" i="1" dirty="0"/>
                    </a:p>
                  </a:txBody>
                  <a:tcPr/>
                </a:tc>
                <a:tc>
                  <a:txBody>
                    <a:bodyPr/>
                    <a:lstStyle/>
                    <a:p>
                      <a:r>
                        <a:rPr lang="de-DE" sz="1400" i="1" dirty="0" smtClean="0"/>
                        <a:t>Strukturierte offene Diskussion</a:t>
                      </a:r>
                      <a:endParaRPr lang="de-DE" sz="1400" i="1" dirty="0"/>
                    </a:p>
                  </a:txBody>
                  <a:tcPr/>
                </a:tc>
                <a:tc>
                  <a:txBody>
                    <a:bodyPr/>
                    <a:lstStyle/>
                    <a:p>
                      <a:endParaRPr lang="de-DE" sz="1400"/>
                    </a:p>
                  </a:txBody>
                  <a:tcPr/>
                </a:tc>
                <a:tc>
                  <a:txBody>
                    <a:bodyPr/>
                    <a:lstStyle/>
                    <a:p>
                      <a:endParaRPr lang="de-DE" sz="1400"/>
                    </a:p>
                  </a:txBody>
                  <a:tcPr/>
                </a:tc>
              </a:tr>
              <a:tr h="370840">
                <a:tc>
                  <a:txBody>
                    <a:bodyPr/>
                    <a:lstStyle/>
                    <a:p>
                      <a:r>
                        <a:rPr lang="de-DE" sz="1400" b="1" dirty="0" smtClean="0">
                          <a:solidFill>
                            <a:schemeClr val="tx1"/>
                          </a:solidFill>
                        </a:rPr>
                        <a:t>Wege überlegen </a:t>
                      </a:r>
                      <a:r>
                        <a:rPr lang="de-DE" sz="1400" b="1" dirty="0" smtClean="0">
                          <a:solidFill>
                            <a:srgbClr val="00B050"/>
                          </a:solidFill>
                        </a:rPr>
                        <a:t>✔</a:t>
                      </a:r>
                      <a:endParaRPr lang="de-DE" sz="1400" b="1" dirty="0">
                        <a:solidFill>
                          <a:schemeClr val="tx1"/>
                        </a:solidFill>
                      </a:endParaRPr>
                    </a:p>
                  </a:txBody>
                  <a:tcPr/>
                </a:tc>
                <a:tc>
                  <a:txBody>
                    <a:bodyPr/>
                    <a:lstStyle/>
                    <a:p>
                      <a:r>
                        <a:rPr lang="de-DE" sz="1400" i="1" dirty="0" smtClean="0"/>
                        <a:t>Rahmenbedingungen diskutieren</a:t>
                      </a:r>
                      <a:endParaRPr lang="de-DE" sz="1400" i="1" dirty="0"/>
                    </a:p>
                  </a:txBody>
                  <a:tcPr/>
                </a:tc>
                <a:tc>
                  <a:txBody>
                    <a:bodyPr/>
                    <a:lstStyle/>
                    <a:p>
                      <a:r>
                        <a:rPr lang="de-DE" sz="1400" i="1" dirty="0" smtClean="0"/>
                        <a:t>Mission spezifizieren</a:t>
                      </a:r>
                      <a:endParaRPr lang="de-DE" sz="1400" i="1" dirty="0"/>
                    </a:p>
                  </a:txBody>
                  <a:tcPr/>
                </a:tc>
                <a:tc>
                  <a:txBody>
                    <a:bodyPr/>
                    <a:lstStyle/>
                    <a:p>
                      <a:endParaRPr lang="de-DE" sz="1400" i="1"/>
                    </a:p>
                  </a:txBody>
                  <a:tcPr/>
                </a:tc>
                <a:tc>
                  <a:txBody>
                    <a:bodyPr/>
                    <a:lstStyle/>
                    <a:p>
                      <a:endParaRPr lang="de-DE" sz="1400" i="1"/>
                    </a:p>
                  </a:txBody>
                  <a:tcPr/>
                </a:tc>
              </a:tr>
              <a:tr h="370840">
                <a:tc>
                  <a:txBody>
                    <a:bodyPr/>
                    <a:lstStyle/>
                    <a:p>
                      <a:r>
                        <a:rPr lang="de-DE" sz="1400" b="1" dirty="0" smtClean="0">
                          <a:solidFill>
                            <a:schemeClr val="tx1"/>
                          </a:solidFill>
                        </a:rPr>
                        <a:t>Verwendung  klären </a:t>
                      </a:r>
                      <a:r>
                        <a:rPr lang="de-DE" sz="1400" b="1" dirty="0" smtClean="0">
                          <a:solidFill>
                            <a:srgbClr val="00B050"/>
                          </a:solidFill>
                        </a:rPr>
                        <a:t>✔</a:t>
                      </a:r>
                      <a:endParaRPr lang="de-DE" sz="1400" b="1" dirty="0">
                        <a:solidFill>
                          <a:schemeClr val="tx1"/>
                        </a:solidFill>
                      </a:endParaRPr>
                    </a:p>
                  </a:txBody>
                  <a:tcPr/>
                </a:tc>
                <a:tc>
                  <a:txBody>
                    <a:bodyPr/>
                    <a:lstStyle/>
                    <a:p>
                      <a:r>
                        <a:rPr lang="de-DE" sz="1400" i="1" dirty="0" smtClean="0"/>
                        <a:t>Überarbeiten</a:t>
                      </a:r>
                      <a:r>
                        <a:rPr lang="de-DE" sz="1400" i="1" baseline="0" dirty="0" smtClean="0"/>
                        <a:t> und Verabschieden</a:t>
                      </a:r>
                      <a:endParaRPr lang="de-DE" sz="1400" i="1" dirty="0"/>
                    </a:p>
                  </a:txBody>
                  <a:tcPr/>
                </a:tc>
                <a:tc>
                  <a:txBody>
                    <a:bodyPr/>
                    <a:lstStyle/>
                    <a:p>
                      <a:r>
                        <a:rPr lang="de-DE" sz="1400" i="1" dirty="0" smtClean="0"/>
                        <a:t>Umsetzen mit Zielen uns Maßnahmen</a:t>
                      </a:r>
                      <a:endParaRPr lang="de-DE" sz="1400" i="1" dirty="0"/>
                    </a:p>
                  </a:txBody>
                  <a:tcPr/>
                </a:tc>
                <a:tc>
                  <a:txBody>
                    <a:bodyPr/>
                    <a:lstStyle/>
                    <a:p>
                      <a:r>
                        <a:rPr lang="de-DE" sz="1400" i="1" dirty="0" smtClean="0"/>
                        <a:t>Mit Externen </a:t>
                      </a:r>
                      <a:r>
                        <a:rPr lang="de-DE" sz="1400" i="1" baseline="0" dirty="0" smtClean="0"/>
                        <a:t>diskutieren</a:t>
                      </a:r>
                      <a:endParaRPr lang="de-DE" sz="1400" i="1" dirty="0"/>
                    </a:p>
                  </a:txBody>
                  <a:tcPr/>
                </a:tc>
                <a:tc>
                  <a:txBody>
                    <a:bodyPr/>
                    <a:lstStyle/>
                    <a:p>
                      <a:r>
                        <a:rPr lang="de-DE" sz="1400" i="1" dirty="0" smtClean="0"/>
                        <a:t>Selbstdarstellung anpassen</a:t>
                      </a:r>
                      <a:endParaRPr lang="de-DE" sz="1400" i="1" dirty="0"/>
                    </a:p>
                  </a:txBody>
                  <a:tcPr/>
                </a:tc>
              </a:tr>
              <a:tr h="370840">
                <a:tc>
                  <a:txBody>
                    <a:bodyPr/>
                    <a:lstStyle/>
                    <a:p>
                      <a:r>
                        <a:rPr lang="de-DE" sz="1400" b="1" dirty="0" smtClean="0">
                          <a:solidFill>
                            <a:schemeClr val="tx1"/>
                          </a:solidFill>
                        </a:rPr>
                        <a:t>Ressourcen nutzen </a:t>
                      </a:r>
                      <a:r>
                        <a:rPr lang="de-DE" sz="1400" b="1" dirty="0" smtClean="0">
                          <a:solidFill>
                            <a:srgbClr val="00B050"/>
                          </a:solidFill>
                        </a:rPr>
                        <a:t>✔</a:t>
                      </a:r>
                      <a:endParaRPr lang="de-DE" sz="1400" b="1" dirty="0">
                        <a:solidFill>
                          <a:schemeClr val="tx1"/>
                        </a:solidFill>
                      </a:endParaRPr>
                    </a:p>
                  </a:txBody>
                  <a:tcPr/>
                </a:tc>
                <a:tc>
                  <a:txBody>
                    <a:bodyPr/>
                    <a:lstStyle/>
                    <a:p>
                      <a:r>
                        <a:rPr lang="de-DE" sz="1400" i="1" dirty="0" smtClean="0"/>
                        <a:t>COWERK</a:t>
                      </a:r>
                      <a:endParaRPr lang="de-DE" sz="1400" i="1" dirty="0"/>
                    </a:p>
                  </a:txBody>
                  <a:tcPr/>
                </a:tc>
                <a:tc>
                  <a:txBody>
                    <a:bodyPr/>
                    <a:lstStyle/>
                    <a:p>
                      <a:r>
                        <a:rPr lang="de-DE" sz="1400" i="1" dirty="0" err="1" smtClean="0"/>
                        <a:t>CoWiki</a:t>
                      </a:r>
                      <a:endParaRPr lang="de-DE" sz="1400" i="1" dirty="0"/>
                    </a:p>
                  </a:txBody>
                  <a:tcPr/>
                </a:tc>
                <a:tc>
                  <a:txBody>
                    <a:bodyPr/>
                    <a:lstStyle/>
                    <a:p>
                      <a:r>
                        <a:rPr lang="de-DE" sz="1400" i="1" dirty="0" smtClean="0"/>
                        <a:t>Fraunhofer</a:t>
                      </a:r>
                      <a:r>
                        <a:rPr lang="de-DE" sz="1400" i="1" baseline="0" dirty="0" smtClean="0"/>
                        <a:t> ISI CC Foresight</a:t>
                      </a:r>
                      <a:endParaRPr lang="de-DE" sz="1400" i="1" dirty="0"/>
                    </a:p>
                  </a:txBody>
                  <a:tcPr/>
                </a:tc>
                <a:tc>
                  <a:txBody>
                    <a:bodyPr/>
                    <a:lstStyle/>
                    <a:p>
                      <a:r>
                        <a:rPr lang="de-DE" sz="1400" i="1" dirty="0" smtClean="0"/>
                        <a:t>Lesestoff</a:t>
                      </a:r>
                      <a:endParaRPr lang="de-DE" sz="1400" i="1" dirty="0"/>
                    </a:p>
                  </a:txBody>
                  <a:tcPr/>
                </a:tc>
              </a:tr>
            </a:tbl>
          </a:graphicData>
        </a:graphic>
      </p:graphicFrame>
      <p:sp>
        <p:nvSpPr>
          <p:cNvPr id="3" name="Titel 2"/>
          <p:cNvSpPr>
            <a:spLocks noGrp="1"/>
          </p:cNvSpPr>
          <p:nvPr>
            <p:ph type="title"/>
          </p:nvPr>
        </p:nvSpPr>
        <p:spPr/>
        <p:txBody>
          <a:bodyPr/>
          <a:lstStyle/>
          <a:p>
            <a:pPr algn="l"/>
            <a:r>
              <a:rPr lang="de-DE" dirty="0" smtClean="0">
                <a:solidFill>
                  <a:schemeClr val="tx2"/>
                </a:solidFill>
              </a:rPr>
              <a:t>Checkliste</a:t>
            </a:r>
            <a:endParaRPr lang="de-DE" dirty="0">
              <a:solidFill>
                <a:schemeClr val="tx2"/>
              </a:solidFill>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404664"/>
            <a:ext cx="715516" cy="71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a:xfrm>
            <a:off x="467544" y="1916832"/>
            <a:ext cx="8222400" cy="4140000"/>
          </a:xfrm>
        </p:spPr>
        <p:txBody>
          <a:bodyPr>
            <a:normAutofit/>
          </a:bodyPr>
          <a:lstStyle/>
          <a:p>
            <a:pPr marL="457200" indent="-457200">
              <a:buFont typeface="+mj-lt"/>
              <a:buAutoNum type="arabicPeriod"/>
            </a:pPr>
            <a:r>
              <a:rPr lang="de-DE" sz="2000" dirty="0" smtClean="0">
                <a:latin typeface="+mn-lt"/>
              </a:rPr>
              <a:t>Vertraut machen: Eine Vision – was ist das?</a:t>
            </a:r>
          </a:p>
          <a:p>
            <a:pPr marL="457200" indent="-457200">
              <a:buFont typeface="+mj-lt"/>
              <a:buAutoNum type="arabicPeriod"/>
            </a:pPr>
            <a:r>
              <a:rPr lang="de-DE" sz="2000" dirty="0" smtClean="0">
                <a:latin typeface="+mn-lt"/>
              </a:rPr>
              <a:t>Sinn beurteilen: Wozu eine Vision entwickeln? </a:t>
            </a:r>
          </a:p>
          <a:p>
            <a:pPr marL="457200" indent="-457200">
              <a:buAutoNum type="arabicPeriod"/>
            </a:pPr>
            <a:r>
              <a:rPr lang="de-DE" sz="2000" dirty="0" smtClean="0">
                <a:latin typeface="+mn-lt"/>
              </a:rPr>
              <a:t>Teilnehmer bestimmen: Wer soll dabei mitmachen? </a:t>
            </a:r>
          </a:p>
          <a:p>
            <a:pPr marL="457200" indent="-457200">
              <a:buAutoNum type="arabicPeriod"/>
            </a:pPr>
            <a:r>
              <a:rPr lang="de-DE" sz="2000" dirty="0" smtClean="0">
                <a:latin typeface="+mn-lt"/>
              </a:rPr>
              <a:t>Prozess aufsetzen: Wie organisieren wir das?</a:t>
            </a:r>
          </a:p>
          <a:p>
            <a:pPr marL="457200" indent="-457200">
              <a:buAutoNum type="arabicPeriod"/>
            </a:pPr>
            <a:r>
              <a:rPr lang="de-DE" sz="2000" dirty="0" smtClean="0">
                <a:latin typeface="+mn-lt"/>
              </a:rPr>
              <a:t>Methoden kombinieren: Welche führen am besten zur Vision?</a:t>
            </a:r>
          </a:p>
          <a:p>
            <a:pPr marL="457200" indent="-457200">
              <a:buAutoNum type="arabicPeriod"/>
            </a:pPr>
            <a:r>
              <a:rPr lang="de-DE" sz="2000" dirty="0" smtClean="0">
                <a:latin typeface="+mn-lt"/>
              </a:rPr>
              <a:t>Herz und Hirn erreichen: Wie durchbrechen wir Denk- und </a:t>
            </a:r>
            <a:r>
              <a:rPr lang="de-DE" sz="2000" dirty="0" err="1" smtClean="0">
                <a:latin typeface="+mn-lt"/>
              </a:rPr>
              <a:t>Fühlblockaden</a:t>
            </a:r>
            <a:r>
              <a:rPr lang="de-DE" sz="2000" dirty="0" smtClean="0">
                <a:latin typeface="+mn-lt"/>
              </a:rPr>
              <a:t>?</a:t>
            </a:r>
          </a:p>
          <a:p>
            <a:pPr marL="457200" indent="-457200">
              <a:buAutoNum type="arabicPeriod"/>
            </a:pPr>
            <a:r>
              <a:rPr lang="de-DE" sz="2000" dirty="0" smtClean="0">
                <a:latin typeface="+mn-lt"/>
              </a:rPr>
              <a:t>Werte und Ziele </a:t>
            </a:r>
            <a:r>
              <a:rPr lang="de-DE" sz="2000" dirty="0" err="1" smtClean="0">
                <a:latin typeface="+mn-lt"/>
              </a:rPr>
              <a:t>fairhandeln</a:t>
            </a:r>
            <a:r>
              <a:rPr lang="de-DE" sz="2000" dirty="0" smtClean="0">
                <a:latin typeface="+mn-lt"/>
              </a:rPr>
              <a:t>: Wie kommen wir von den Wünschen des Einzelnen zur Gruppenvision?</a:t>
            </a:r>
          </a:p>
          <a:p>
            <a:pPr marL="457200" indent="-457200">
              <a:buAutoNum type="arabicPeriod"/>
            </a:pPr>
            <a:r>
              <a:rPr lang="de-DE" sz="2000" dirty="0" smtClean="0">
                <a:latin typeface="+mn-lt"/>
              </a:rPr>
              <a:t>Passende Wege finden: Was brauchen wir, um unsere Vision zu erreichen?</a:t>
            </a:r>
          </a:p>
          <a:p>
            <a:pPr marL="457200" indent="-457200">
              <a:buAutoNum type="arabicPeriod"/>
            </a:pPr>
            <a:r>
              <a:rPr lang="de-DE" sz="2000" dirty="0" smtClean="0">
                <a:latin typeface="+mn-lt"/>
              </a:rPr>
              <a:t>Verwendung klären: Was machen wir jetzt mit unserer Vision? </a:t>
            </a:r>
          </a:p>
          <a:p>
            <a:pPr marL="457200" indent="-457200">
              <a:buAutoNum type="arabicPeriod"/>
            </a:pPr>
            <a:r>
              <a:rPr lang="de-DE" sz="2000" dirty="0" smtClean="0">
                <a:latin typeface="+mn-lt"/>
              </a:rPr>
              <a:t>Ressourcen nutzen: Welche praktische Unterstützung gibt es?</a:t>
            </a:r>
          </a:p>
          <a:p>
            <a:pPr marL="457200" indent="-457200">
              <a:buAutoNum type="arabicPeriod"/>
            </a:pPr>
            <a:endParaRPr lang="de-DE" sz="2000" dirty="0" smtClean="0">
              <a:latin typeface="+mn-lt"/>
            </a:endParaRPr>
          </a:p>
          <a:p>
            <a:pPr marL="457200" indent="-457200">
              <a:buNone/>
            </a:pPr>
            <a:endParaRPr lang="de-DE" sz="2000" dirty="0" smtClean="0">
              <a:latin typeface="+mn-lt"/>
            </a:endParaRPr>
          </a:p>
          <a:p>
            <a:pPr marL="457200" indent="-457200">
              <a:buNone/>
            </a:pPr>
            <a:endParaRPr lang="de-DE" sz="2000" dirty="0" smtClean="0">
              <a:latin typeface="+mn-lt"/>
            </a:endParaRPr>
          </a:p>
        </p:txBody>
      </p:sp>
      <p:sp>
        <p:nvSpPr>
          <p:cNvPr id="3" name="Titel 2"/>
          <p:cNvSpPr>
            <a:spLocks noGrp="1"/>
          </p:cNvSpPr>
          <p:nvPr>
            <p:ph type="title"/>
          </p:nvPr>
        </p:nvSpPr>
        <p:spPr/>
        <p:txBody>
          <a:bodyPr>
            <a:normAutofit fontScale="90000"/>
          </a:bodyPr>
          <a:lstStyle/>
          <a:p>
            <a:pPr algn="l"/>
            <a:r>
              <a:rPr lang="de-DE" sz="3600" b="1" dirty="0" smtClean="0">
                <a:solidFill>
                  <a:schemeClr val="tx2"/>
                </a:solidFill>
              </a:rPr>
              <a:t>In 10 Schritten zur Vision </a:t>
            </a:r>
            <a:br>
              <a:rPr lang="de-DE" sz="3600" b="1" dirty="0" smtClean="0">
                <a:solidFill>
                  <a:schemeClr val="tx2"/>
                </a:solidFill>
              </a:rPr>
            </a:br>
            <a:r>
              <a:rPr lang="de-DE" sz="3600" b="1" dirty="0" smtClean="0">
                <a:solidFill>
                  <a:schemeClr val="tx2"/>
                </a:solidFill>
              </a:rPr>
              <a:t>für eure Offene Werkstatt</a:t>
            </a:r>
            <a:endParaRPr lang="de-DE" sz="3600" b="1" dirty="0">
              <a:solidFill>
                <a:schemeClr val="tx2"/>
              </a:solidFill>
            </a:endParaRPr>
          </a:p>
        </p:txBody>
      </p:sp>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404664"/>
            <a:ext cx="715516" cy="71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2276872"/>
            <a:ext cx="3923928" cy="2529425"/>
          </a:xfrm>
          <a:prstGeom prst="rect">
            <a:avLst/>
          </a:prstGeom>
          <a:noFill/>
          <a:ln w="9525">
            <a:noFill/>
            <a:miter lim="800000"/>
            <a:headEnd/>
            <a:tailEnd/>
          </a:ln>
          <a:effectLst/>
        </p:spPr>
      </p:pic>
      <p:sp>
        <p:nvSpPr>
          <p:cNvPr id="8" name="Rechteck 7"/>
          <p:cNvSpPr/>
          <p:nvPr/>
        </p:nvSpPr>
        <p:spPr>
          <a:xfrm>
            <a:off x="445231" y="1556792"/>
            <a:ext cx="3096344" cy="5040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Inhaltsplatzhalter 1"/>
          <p:cNvSpPr>
            <a:spLocks noGrp="1"/>
          </p:cNvSpPr>
          <p:nvPr>
            <p:ph sz="quarter" idx="11"/>
          </p:nvPr>
        </p:nvSpPr>
        <p:spPr>
          <a:xfrm>
            <a:off x="3968554" y="1705877"/>
            <a:ext cx="4824536" cy="4896544"/>
          </a:xfrm>
        </p:spPr>
        <p:txBody>
          <a:bodyPr>
            <a:noAutofit/>
          </a:bodyPr>
          <a:lstStyle/>
          <a:p>
            <a:pPr marL="0" lvl="1" indent="0">
              <a:buNone/>
            </a:pPr>
            <a:r>
              <a:rPr lang="de-DE" sz="2000" dirty="0" smtClean="0">
                <a:latin typeface="+mn-lt"/>
              </a:rPr>
              <a:t>Sie beschreibt </a:t>
            </a:r>
            <a:r>
              <a:rPr lang="de-DE" sz="2000" u="sng" dirty="0" smtClean="0">
                <a:latin typeface="+mn-lt"/>
              </a:rPr>
              <a:t>die bevorzugte Zukunft</a:t>
            </a:r>
            <a:r>
              <a:rPr lang="de-DE" sz="2000" dirty="0" smtClean="0">
                <a:latin typeface="+mn-lt"/>
              </a:rPr>
              <a:t> einer Gruppe aus dem Jetzt heraus.</a:t>
            </a:r>
            <a:br>
              <a:rPr lang="de-DE" sz="2000" dirty="0" smtClean="0">
                <a:latin typeface="+mn-lt"/>
              </a:rPr>
            </a:br>
            <a:r>
              <a:rPr lang="de-DE" sz="2000" i="1" dirty="0" smtClean="0">
                <a:latin typeface="+mn-lt"/>
              </a:rPr>
              <a:t>(Identifikationsfunktion)</a:t>
            </a:r>
            <a:br>
              <a:rPr lang="de-DE" sz="2000" i="1" dirty="0" smtClean="0">
                <a:latin typeface="+mn-lt"/>
              </a:rPr>
            </a:br>
            <a:endParaRPr lang="de-DE" sz="2000" i="1" dirty="0" smtClean="0">
              <a:latin typeface="+mn-lt"/>
            </a:endParaRPr>
          </a:p>
          <a:p>
            <a:pPr marL="0" lvl="1" indent="0">
              <a:buNone/>
            </a:pPr>
            <a:r>
              <a:rPr lang="de-DE" sz="2000" dirty="0" smtClean="0">
                <a:latin typeface="+mn-lt"/>
              </a:rPr>
              <a:t>Sie gibt die </a:t>
            </a:r>
            <a:r>
              <a:rPr lang="de-DE" sz="2000" u="sng" dirty="0" smtClean="0">
                <a:latin typeface="+mn-lt"/>
              </a:rPr>
              <a:t>Richtung vor</a:t>
            </a:r>
            <a:r>
              <a:rPr lang="de-DE" sz="2000" dirty="0" smtClean="0">
                <a:latin typeface="+mn-lt"/>
              </a:rPr>
              <a:t>, die durch ambitionierte Ziele untersetzt werden kann.</a:t>
            </a:r>
            <a:br>
              <a:rPr lang="de-DE" sz="2000" dirty="0" smtClean="0">
                <a:latin typeface="+mn-lt"/>
              </a:rPr>
            </a:br>
            <a:r>
              <a:rPr lang="de-DE" sz="2000" i="1" dirty="0" smtClean="0">
                <a:latin typeface="+mn-lt"/>
              </a:rPr>
              <a:t>(Orientierungsfunktion) </a:t>
            </a:r>
            <a:br>
              <a:rPr lang="de-DE" sz="2000" i="1" dirty="0" smtClean="0">
                <a:latin typeface="+mn-lt"/>
              </a:rPr>
            </a:br>
            <a:endParaRPr lang="de-DE" sz="2000" i="1" dirty="0" smtClean="0">
              <a:latin typeface="+mn-lt"/>
            </a:endParaRPr>
          </a:p>
          <a:p>
            <a:pPr marL="0" lvl="1" indent="0">
              <a:buNone/>
            </a:pPr>
            <a:r>
              <a:rPr lang="de-DE" sz="2000" dirty="0" smtClean="0">
                <a:latin typeface="+mn-lt"/>
              </a:rPr>
              <a:t>Sie basiert auf den </a:t>
            </a:r>
            <a:r>
              <a:rPr lang="de-DE" sz="2000" u="sng" dirty="0" smtClean="0">
                <a:latin typeface="+mn-lt"/>
              </a:rPr>
              <a:t>gemeinsamen Werten </a:t>
            </a:r>
            <a:r>
              <a:rPr lang="de-DE" sz="2000" dirty="0" smtClean="0">
                <a:latin typeface="+mn-lt"/>
              </a:rPr>
              <a:t>einer Gruppe, sie ist emotional.</a:t>
            </a:r>
            <a:br>
              <a:rPr lang="de-DE" sz="2000" dirty="0" smtClean="0">
                <a:latin typeface="+mn-lt"/>
              </a:rPr>
            </a:br>
            <a:r>
              <a:rPr lang="de-DE" sz="2000" i="1" dirty="0" smtClean="0">
                <a:latin typeface="+mn-lt"/>
              </a:rPr>
              <a:t>(Legitimationsfunktion) </a:t>
            </a:r>
            <a:br>
              <a:rPr lang="de-DE" sz="2000" i="1" dirty="0" smtClean="0">
                <a:latin typeface="+mn-lt"/>
              </a:rPr>
            </a:br>
            <a:endParaRPr lang="de-DE" sz="2000" i="1" dirty="0" smtClean="0">
              <a:latin typeface="+mn-lt"/>
            </a:endParaRPr>
          </a:p>
          <a:p>
            <a:pPr marL="0" lvl="1" indent="0">
              <a:buNone/>
            </a:pPr>
            <a:r>
              <a:rPr lang="de-DE" sz="2000" dirty="0" smtClean="0">
                <a:latin typeface="+mn-lt"/>
              </a:rPr>
              <a:t>Sie unterstützt den gemeinsamen </a:t>
            </a:r>
            <a:r>
              <a:rPr lang="de-DE" sz="2000" u="sng" dirty="0" smtClean="0">
                <a:latin typeface="+mn-lt"/>
              </a:rPr>
              <a:t>Aufbruch</a:t>
            </a:r>
            <a:r>
              <a:rPr lang="de-DE" sz="2000" dirty="0" smtClean="0">
                <a:latin typeface="+mn-lt"/>
              </a:rPr>
              <a:t> in </a:t>
            </a:r>
            <a:br>
              <a:rPr lang="de-DE" sz="2000" dirty="0" smtClean="0">
                <a:latin typeface="+mn-lt"/>
              </a:rPr>
            </a:br>
            <a:r>
              <a:rPr lang="de-DE" sz="2000" dirty="0" smtClean="0">
                <a:latin typeface="+mn-lt"/>
              </a:rPr>
              <a:t>eine noch ungewisse Zukunft, ist mitreißend. </a:t>
            </a:r>
            <a:br>
              <a:rPr lang="de-DE" sz="2000" dirty="0" smtClean="0">
                <a:latin typeface="+mn-lt"/>
              </a:rPr>
            </a:br>
            <a:r>
              <a:rPr lang="de-DE" sz="2000" i="1" dirty="0" smtClean="0">
                <a:latin typeface="+mn-lt"/>
              </a:rPr>
              <a:t>(Inspirationsfunktion)</a:t>
            </a:r>
            <a:endParaRPr lang="de-DE" sz="2000" dirty="0" smtClean="0">
              <a:latin typeface="+mn-lt"/>
            </a:endParaRPr>
          </a:p>
          <a:p>
            <a:pPr lvl="1"/>
            <a:endParaRPr lang="de-DE" sz="2000" dirty="0">
              <a:latin typeface="+mn-lt"/>
            </a:endParaRPr>
          </a:p>
        </p:txBody>
      </p:sp>
      <p:sp>
        <p:nvSpPr>
          <p:cNvPr id="3" name="Titel 2"/>
          <p:cNvSpPr>
            <a:spLocks noGrp="1"/>
          </p:cNvSpPr>
          <p:nvPr>
            <p:ph type="title"/>
          </p:nvPr>
        </p:nvSpPr>
        <p:spPr>
          <a:xfrm>
            <a:off x="323528" y="274638"/>
            <a:ext cx="8363272" cy="1143000"/>
          </a:xfrm>
        </p:spPr>
        <p:txBody>
          <a:bodyPr>
            <a:normAutofit/>
          </a:bodyPr>
          <a:lstStyle/>
          <a:p>
            <a:pPr algn="l"/>
            <a:r>
              <a:rPr lang="de-DE" sz="3200" b="1" dirty="0" smtClean="0">
                <a:solidFill>
                  <a:schemeClr val="tx2"/>
                </a:solidFill>
              </a:rPr>
              <a:t>1	Eine Vision – was ist das?</a:t>
            </a:r>
            <a:endParaRPr lang="de-DE" sz="3200" b="1" dirty="0">
              <a:solidFill>
                <a:schemeClr val="tx2"/>
              </a:solidFill>
            </a:endParaRPr>
          </a:p>
        </p:txBody>
      </p:sp>
      <p:sp>
        <p:nvSpPr>
          <p:cNvPr id="6" name="Textfeld 5"/>
          <p:cNvSpPr txBox="1"/>
          <p:nvPr/>
        </p:nvSpPr>
        <p:spPr>
          <a:xfrm>
            <a:off x="1043608" y="3108716"/>
            <a:ext cx="1865372" cy="680324"/>
          </a:xfrm>
          <a:prstGeom prst="rect">
            <a:avLst/>
          </a:prstGeom>
          <a:noFill/>
          <a:ln>
            <a:noFill/>
          </a:ln>
        </p:spPr>
        <p:txBody>
          <a:bodyPr wrap="none" lIns="0" tIns="0" rIns="0" bIns="0" rtlCol="0">
            <a:noAutofit/>
          </a:bodyPr>
          <a:lstStyle/>
          <a:p>
            <a:pPr algn="ctr"/>
            <a:r>
              <a:rPr lang="de-DE" sz="2000" b="1" dirty="0" smtClean="0">
                <a:solidFill>
                  <a:srgbClr val="C00000"/>
                </a:solidFill>
              </a:rPr>
              <a:t>Future </a:t>
            </a:r>
            <a:br>
              <a:rPr lang="de-DE" sz="2000" b="1" dirty="0" smtClean="0">
                <a:solidFill>
                  <a:srgbClr val="C00000"/>
                </a:solidFill>
              </a:rPr>
            </a:br>
            <a:r>
              <a:rPr lang="de-DE" sz="2000" b="1" dirty="0" err="1" smtClean="0">
                <a:solidFill>
                  <a:srgbClr val="C00000"/>
                </a:solidFill>
              </a:rPr>
              <a:t>of</a:t>
            </a:r>
            <a:r>
              <a:rPr lang="de-DE" sz="2000" b="1" dirty="0" smtClean="0">
                <a:solidFill>
                  <a:srgbClr val="C00000"/>
                </a:solidFill>
              </a:rPr>
              <a:t> </a:t>
            </a:r>
            <a:r>
              <a:rPr lang="de-DE" sz="2000" b="1" dirty="0" err="1" smtClean="0">
                <a:solidFill>
                  <a:srgbClr val="C00000"/>
                </a:solidFill>
              </a:rPr>
              <a:t>the</a:t>
            </a:r>
            <a:r>
              <a:rPr lang="de-DE" sz="2000" b="1" dirty="0" smtClean="0">
                <a:solidFill>
                  <a:srgbClr val="C00000"/>
                </a:solidFill>
              </a:rPr>
              <a:t> </a:t>
            </a:r>
            <a:r>
              <a:rPr lang="de-DE" sz="2000" b="1" dirty="0" err="1" smtClean="0">
                <a:solidFill>
                  <a:srgbClr val="C00000"/>
                </a:solidFill>
              </a:rPr>
              <a:t>heart</a:t>
            </a:r>
            <a:endParaRPr lang="de-DE" sz="2000" dirty="0" smtClean="0">
              <a:solidFill>
                <a:srgbClr val="C00000"/>
              </a:solidFill>
              <a:latin typeface="+mj-lt"/>
            </a:endParaRPr>
          </a:p>
        </p:txBody>
      </p:sp>
      <p:sp>
        <p:nvSpPr>
          <p:cNvPr id="7" name="Rechteck 6"/>
          <p:cNvSpPr/>
          <p:nvPr/>
        </p:nvSpPr>
        <p:spPr>
          <a:xfrm>
            <a:off x="539552" y="4869160"/>
            <a:ext cx="2664296" cy="1631216"/>
          </a:xfrm>
          <a:prstGeom prst="rect">
            <a:avLst/>
          </a:prstGeom>
        </p:spPr>
        <p:txBody>
          <a:bodyPr wrap="square">
            <a:spAutoFit/>
          </a:bodyPr>
          <a:lstStyle/>
          <a:p>
            <a:pPr algn="ctr"/>
            <a:r>
              <a:rPr lang="de-DE" sz="2000" dirty="0" smtClean="0">
                <a:solidFill>
                  <a:srgbClr val="C00000"/>
                </a:solidFill>
              </a:rPr>
              <a:t>Eine Vision ist ein gemeinsam getragenes, erwünschtes Zukunftsbild </a:t>
            </a:r>
          </a:p>
          <a:p>
            <a:pPr algn="ctr"/>
            <a:r>
              <a:rPr lang="de-DE" sz="2000" b="1" dirty="0" smtClean="0"/>
              <a:t>Wo wollen wir hin?</a:t>
            </a:r>
            <a:endParaRPr lang="de-DE" sz="2000" b="1" dirty="0">
              <a:solidFill>
                <a:srgbClr val="C00000"/>
              </a:solidFill>
            </a:endParaRPr>
          </a:p>
        </p:txBody>
      </p:sp>
      <p:pic>
        <p:nvPicPr>
          <p:cNvPr id="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404664"/>
            <a:ext cx="715516" cy="71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369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a:xfrm>
            <a:off x="460800" y="1728000"/>
            <a:ext cx="8503688" cy="4140000"/>
          </a:xfrm>
        </p:spPr>
        <p:txBody>
          <a:bodyPr>
            <a:noAutofit/>
          </a:bodyPr>
          <a:lstStyle/>
          <a:p>
            <a:pPr>
              <a:buNone/>
            </a:pPr>
            <a:endParaRPr lang="de-DE" sz="2400" dirty="0">
              <a:latin typeface="+mn-lt"/>
            </a:endParaRPr>
          </a:p>
          <a:p>
            <a:pPr>
              <a:buNone/>
            </a:pPr>
            <a:endParaRPr lang="de-DE" sz="2400" dirty="0" smtClean="0">
              <a:latin typeface="+mn-lt"/>
            </a:endParaRPr>
          </a:p>
          <a:p>
            <a:pPr>
              <a:buNone/>
            </a:pPr>
            <a:endParaRPr lang="de-DE" sz="2400" dirty="0">
              <a:latin typeface="+mn-lt"/>
            </a:endParaRPr>
          </a:p>
        </p:txBody>
      </p:sp>
      <p:sp>
        <p:nvSpPr>
          <p:cNvPr id="3" name="Titel 2"/>
          <p:cNvSpPr>
            <a:spLocks noGrp="1"/>
          </p:cNvSpPr>
          <p:nvPr>
            <p:ph type="title"/>
          </p:nvPr>
        </p:nvSpPr>
        <p:spPr>
          <a:xfrm>
            <a:off x="457199" y="274638"/>
            <a:ext cx="6491065" cy="1143000"/>
          </a:xfrm>
        </p:spPr>
        <p:txBody>
          <a:bodyPr>
            <a:normAutofit fontScale="90000"/>
          </a:bodyPr>
          <a:lstStyle/>
          <a:p>
            <a:pPr algn="l"/>
            <a:r>
              <a:rPr lang="de-DE" sz="3600" b="1" dirty="0" smtClean="0">
                <a:solidFill>
                  <a:schemeClr val="tx2"/>
                </a:solidFill>
              </a:rPr>
              <a:t>1 	Visionen Offener Werkstätten </a:t>
            </a:r>
            <a:endParaRPr lang="de-DE" sz="3600" b="1" dirty="0">
              <a:solidFill>
                <a:schemeClr val="tx2"/>
              </a:solidFill>
            </a:endParaRPr>
          </a:p>
        </p:txBody>
      </p:sp>
      <p:sp>
        <p:nvSpPr>
          <p:cNvPr id="4" name="Textfeld 3"/>
          <p:cNvSpPr txBox="1"/>
          <p:nvPr/>
        </p:nvSpPr>
        <p:spPr>
          <a:xfrm>
            <a:off x="467544" y="1628800"/>
            <a:ext cx="6048671" cy="4893647"/>
          </a:xfrm>
          <a:prstGeom prst="rect">
            <a:avLst/>
          </a:prstGeom>
          <a:noFill/>
        </p:spPr>
        <p:txBody>
          <a:bodyPr wrap="square" rtlCol="0">
            <a:spAutoFit/>
          </a:bodyPr>
          <a:lstStyle/>
          <a:p>
            <a:r>
              <a:rPr lang="de-DE" sz="2400" dirty="0" smtClean="0"/>
              <a:t>Ein Ort, an dem Kinder, Jugendliche und junge Erwachsene sinnhafte Freizeit erfahren, Bildung erleben und mit neuen Erlebnissen ihren Alltag meistern können. </a:t>
            </a:r>
            <a:br>
              <a:rPr lang="de-DE" sz="2400" dirty="0" smtClean="0"/>
            </a:br>
            <a:endParaRPr lang="de-DE" sz="800" dirty="0" smtClean="0"/>
          </a:p>
          <a:p>
            <a:r>
              <a:rPr lang="de-DE" sz="1600" dirty="0" smtClean="0"/>
              <a:t>Auszug der Vision des </a:t>
            </a:r>
            <a:r>
              <a:rPr lang="de-DE" sz="1600" i="1" dirty="0" smtClean="0"/>
              <a:t>Werk- und Kulturscheune </a:t>
            </a:r>
            <a:r>
              <a:rPr lang="de-DE" sz="1600" i="1" dirty="0" err="1" smtClean="0"/>
              <a:t>Loitsche</a:t>
            </a:r>
            <a:r>
              <a:rPr lang="de-DE" sz="1600" i="1" dirty="0" smtClean="0"/>
              <a:t> e.V.</a:t>
            </a:r>
            <a:endParaRPr lang="en-GB" sz="1600" i="1" dirty="0" smtClean="0"/>
          </a:p>
          <a:p>
            <a:endParaRPr lang="en-GB" sz="2400" dirty="0" smtClean="0"/>
          </a:p>
          <a:p>
            <a:endParaRPr lang="de-DE" sz="2400" dirty="0" smtClean="0"/>
          </a:p>
          <a:p>
            <a:r>
              <a:rPr lang="de-DE" sz="2400" dirty="0" smtClean="0"/>
              <a:t>Die erste offene High-Tech Werkstatt Braunschweigs, die den Menschen der Region die besten Grundlagen zu Verwirklichung Ihrer Ideen bereitstellt und die Verknüpfung zwischen Wissenschaft und Wirtschaft stärkt.</a:t>
            </a:r>
          </a:p>
          <a:p>
            <a:endParaRPr lang="en-GB" sz="800" dirty="0" smtClean="0"/>
          </a:p>
          <a:p>
            <a:r>
              <a:rPr lang="de-DE" sz="1600" dirty="0" smtClean="0"/>
              <a:t>Auszug der Vision der </a:t>
            </a:r>
            <a:r>
              <a:rPr lang="de-DE" sz="1600" i="1" dirty="0" smtClean="0"/>
              <a:t>Protohaus gemeinnützige GmbH</a:t>
            </a:r>
            <a:endParaRPr lang="en-GB" sz="1600" dirty="0" smtClean="0"/>
          </a:p>
        </p:txBody>
      </p:sp>
      <p:pic>
        <p:nvPicPr>
          <p:cNvPr id="15364" name="Picture 4" descr="werkundkultur.de"/>
          <p:cNvPicPr>
            <a:picLocks noChangeAspect="1" noChangeArrowheads="1"/>
          </p:cNvPicPr>
          <p:nvPr/>
        </p:nvPicPr>
        <p:blipFill>
          <a:blip r:embed="rId3" cstate="print"/>
          <a:srcRect/>
          <a:stretch>
            <a:fillRect/>
          </a:stretch>
        </p:blipFill>
        <p:spPr bwMode="auto">
          <a:xfrm>
            <a:off x="6883102" y="1660130"/>
            <a:ext cx="1809750" cy="1809751"/>
          </a:xfrm>
          <a:prstGeom prst="rect">
            <a:avLst/>
          </a:prstGeom>
          <a:noFill/>
        </p:spPr>
      </p:pic>
      <p:pic>
        <p:nvPicPr>
          <p:cNvPr id="15366" name="Picture 6" descr="http://www.offene-werkstaetten.org/files/uploadify/workshops/thumbs-190/1211.png?1454406768"/>
          <p:cNvPicPr>
            <a:picLocks noChangeAspect="1" noChangeArrowheads="1"/>
          </p:cNvPicPr>
          <p:nvPr/>
        </p:nvPicPr>
        <p:blipFill>
          <a:blip r:embed="rId4" cstate="print"/>
          <a:srcRect/>
          <a:stretch>
            <a:fillRect/>
          </a:stretch>
        </p:blipFill>
        <p:spPr bwMode="auto">
          <a:xfrm>
            <a:off x="6876256" y="4869160"/>
            <a:ext cx="1809750" cy="609600"/>
          </a:xfrm>
          <a:prstGeom prst="rect">
            <a:avLst/>
          </a:prstGeom>
          <a:noFill/>
        </p:spPr>
      </p:pic>
      <p:pic>
        <p:nvPicPr>
          <p:cNvPr id="8"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470992"/>
            <a:ext cx="9525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Gerade Verbindung 9"/>
          <p:cNvCxnSpPr/>
          <p:nvPr/>
        </p:nvCxnSpPr>
        <p:spPr>
          <a:xfrm>
            <a:off x="539552" y="3982820"/>
            <a:ext cx="806489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13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DE" sz="3200" b="1" dirty="0" smtClean="0">
                <a:solidFill>
                  <a:schemeClr val="tx2"/>
                </a:solidFill>
              </a:rPr>
              <a:t>2	Wozu eine Vision entwickeln?</a:t>
            </a:r>
            <a:endParaRPr lang="de-DE" sz="3200" b="1" dirty="0">
              <a:solidFill>
                <a:schemeClr val="tx2"/>
              </a:solidFill>
            </a:endParaRPr>
          </a:p>
        </p:txBody>
      </p:sp>
      <p:sp>
        <p:nvSpPr>
          <p:cNvPr id="5" name="Inhaltsplatzhalter 4"/>
          <p:cNvSpPr>
            <a:spLocks noGrp="1"/>
          </p:cNvSpPr>
          <p:nvPr>
            <p:ph sz="quarter" idx="11"/>
          </p:nvPr>
        </p:nvSpPr>
        <p:spPr>
          <a:xfrm>
            <a:off x="460800" y="1728000"/>
            <a:ext cx="8222400" cy="4653328"/>
          </a:xfrm>
        </p:spPr>
        <p:txBody>
          <a:bodyPr>
            <a:normAutofit/>
          </a:bodyPr>
          <a:lstStyle/>
          <a:p>
            <a:pPr>
              <a:buNone/>
            </a:pPr>
            <a:r>
              <a:rPr lang="de-DE" sz="2000" dirty="0" smtClean="0">
                <a:latin typeface="+mn-lt"/>
              </a:rPr>
              <a:t>Der Impuls zur Entwicklung einer Vision kann aus der Offenen Werkstatt selbst herauskommen (Selbstzweck) oder auch von außen, z.B. im Rahmen eines Forschungsprojektes oder einer anderen Initiative (Mittel zum Zweck).</a:t>
            </a:r>
          </a:p>
          <a:p>
            <a:pPr>
              <a:buNone/>
            </a:pPr>
            <a:endParaRPr lang="de-DE" sz="2000" dirty="0" smtClean="0">
              <a:latin typeface="+mn-lt"/>
            </a:endParaRPr>
          </a:p>
          <a:p>
            <a:pPr>
              <a:buNone/>
            </a:pPr>
            <a:r>
              <a:rPr lang="de-DE" sz="2000" dirty="0" smtClean="0">
                <a:latin typeface="+mn-lt"/>
              </a:rPr>
              <a:t>Offene Werkstätten können in verschiedenen Situationen einen Visionsbedarf haben (        </a:t>
            </a:r>
            <a:r>
              <a:rPr lang="de-DE" sz="2000" dirty="0" smtClean="0">
                <a:latin typeface="+mn-lt"/>
                <a:hlinkClick r:id="rId3" action="ppaction://hlinksldjump"/>
              </a:rPr>
              <a:t>1 Vision</a:t>
            </a:r>
            <a:r>
              <a:rPr lang="de-DE" sz="2000" dirty="0" smtClean="0">
                <a:latin typeface="+mn-lt"/>
              </a:rPr>
              <a:t>), darunter:</a:t>
            </a:r>
          </a:p>
          <a:p>
            <a:pPr indent="-457200">
              <a:buFont typeface="Wingdings" pitchFamily="2" charset="2"/>
              <a:buChar char="§"/>
            </a:pPr>
            <a:r>
              <a:rPr lang="de-DE" sz="2000" u="sng" dirty="0" smtClean="0">
                <a:latin typeface="+mn-lt"/>
              </a:rPr>
              <a:t>Gründungsphase</a:t>
            </a:r>
            <a:r>
              <a:rPr lang="de-DE" sz="2000" dirty="0" smtClean="0">
                <a:latin typeface="+mn-lt"/>
              </a:rPr>
              <a:t> einer Offenen Werkstatt, junge Projekte</a:t>
            </a:r>
          </a:p>
          <a:p>
            <a:pPr indent="-457200">
              <a:buFont typeface="Wingdings" pitchFamily="2" charset="2"/>
              <a:buChar char="§"/>
            </a:pPr>
            <a:r>
              <a:rPr lang="de-DE" sz="2000" dirty="0" smtClean="0">
                <a:latin typeface="+mn-lt"/>
              </a:rPr>
              <a:t>Veränderung der Personen, loser </a:t>
            </a:r>
            <a:r>
              <a:rPr lang="de-DE" sz="2000" u="sng" dirty="0" smtClean="0">
                <a:latin typeface="+mn-lt"/>
              </a:rPr>
              <a:t>Zusammenhalt</a:t>
            </a:r>
            <a:r>
              <a:rPr lang="de-DE" sz="2000" dirty="0" smtClean="0">
                <a:latin typeface="+mn-lt"/>
              </a:rPr>
              <a:t> der Macher*innen</a:t>
            </a:r>
          </a:p>
          <a:p>
            <a:pPr indent="-457200">
              <a:buFont typeface="Wingdings" pitchFamily="2" charset="2"/>
              <a:buChar char="§"/>
            </a:pPr>
            <a:r>
              <a:rPr lang="de-DE" sz="2000" dirty="0" smtClean="0">
                <a:latin typeface="+mn-lt"/>
              </a:rPr>
              <a:t>Unzureichende </a:t>
            </a:r>
            <a:r>
              <a:rPr lang="de-DE" sz="2000" u="sng" dirty="0" smtClean="0">
                <a:latin typeface="+mn-lt"/>
              </a:rPr>
              <a:t>Wahrnehmung</a:t>
            </a:r>
            <a:r>
              <a:rPr lang="de-DE" sz="2000" dirty="0" smtClean="0">
                <a:latin typeface="+mn-lt"/>
              </a:rPr>
              <a:t> der Offenen Werkstatt </a:t>
            </a:r>
            <a:r>
              <a:rPr lang="de-DE" sz="2000" u="sng" dirty="0" smtClean="0">
                <a:latin typeface="+mn-lt"/>
              </a:rPr>
              <a:t>im Außenraum</a:t>
            </a:r>
            <a:r>
              <a:rPr lang="de-DE" sz="2000" dirty="0" smtClean="0">
                <a:latin typeface="+mn-lt"/>
              </a:rPr>
              <a:t> </a:t>
            </a:r>
            <a:br>
              <a:rPr lang="de-DE" sz="2000" dirty="0" smtClean="0">
                <a:latin typeface="+mn-lt"/>
              </a:rPr>
            </a:br>
            <a:r>
              <a:rPr lang="de-DE" sz="2000" dirty="0" smtClean="0">
                <a:latin typeface="+mn-lt"/>
              </a:rPr>
              <a:t>(z.B. Nachbarschaft, potentielle Macher*innen)</a:t>
            </a:r>
          </a:p>
          <a:p>
            <a:pPr indent="-457200">
              <a:buFont typeface="Wingdings" pitchFamily="2" charset="2"/>
              <a:buChar char="§"/>
            </a:pPr>
            <a:r>
              <a:rPr lang="de-DE" sz="2000" dirty="0" smtClean="0">
                <a:latin typeface="+mn-lt"/>
              </a:rPr>
              <a:t>Wunsch nach verstärkter </a:t>
            </a:r>
            <a:r>
              <a:rPr lang="de-DE" sz="2000" u="sng" dirty="0" smtClean="0">
                <a:latin typeface="+mn-lt"/>
              </a:rPr>
              <a:t>Entfaltung und Realisierung der Potentiale</a:t>
            </a:r>
            <a:r>
              <a:rPr lang="de-DE" sz="2000" dirty="0" smtClean="0">
                <a:latin typeface="+mn-lt"/>
              </a:rPr>
              <a:t> von Offenen Werkstätten (z.B. für selbstbestimmtes praktisches Arbeiten, für gesellschaftliche Transformation)</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476672"/>
            <a:ext cx="6889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3435178"/>
            <a:ext cx="360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DE" sz="3200" b="1" dirty="0" smtClean="0">
                <a:solidFill>
                  <a:schemeClr val="tx2"/>
                </a:solidFill>
              </a:rPr>
              <a:t>2	Die Vision für eine Offene Werkstatt </a:t>
            </a:r>
            <a:br>
              <a:rPr lang="de-DE" sz="3200" b="1" dirty="0" smtClean="0">
                <a:solidFill>
                  <a:schemeClr val="tx2"/>
                </a:solidFill>
              </a:rPr>
            </a:br>
            <a:r>
              <a:rPr lang="de-DE" sz="3200" b="1" dirty="0" smtClean="0">
                <a:solidFill>
                  <a:schemeClr val="tx2"/>
                </a:solidFill>
              </a:rPr>
              <a:t>	im Transformationsmodell</a:t>
            </a:r>
            <a:endParaRPr lang="de-DE" sz="3200" b="1" dirty="0">
              <a:solidFill>
                <a:schemeClr val="tx2"/>
              </a:solidFill>
            </a:endParaRPr>
          </a:p>
        </p:txBody>
      </p:sp>
      <p:pic>
        <p:nvPicPr>
          <p:cNvPr id="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470992"/>
            <a:ext cx="9525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nhaltsplatzhalter 5"/>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395536" y="1936710"/>
            <a:ext cx="5328593" cy="4670507"/>
          </a:xfrm>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5547" y="6307577"/>
            <a:ext cx="3587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7232531" y="5904133"/>
            <a:ext cx="1495089" cy="646331"/>
          </a:xfrm>
          <a:prstGeom prst="rect">
            <a:avLst/>
          </a:prstGeom>
          <a:noFill/>
          <a:ln>
            <a:solidFill>
              <a:schemeClr val="tx1"/>
            </a:solidFill>
          </a:ln>
        </p:spPr>
        <p:txBody>
          <a:bodyPr wrap="none" rtlCol="0">
            <a:spAutoFit/>
          </a:bodyPr>
          <a:lstStyle/>
          <a:p>
            <a:r>
              <a:rPr lang="de-DE" sz="1200" u="sng" dirty="0" smtClean="0"/>
              <a:t>Quelle:</a:t>
            </a:r>
            <a:r>
              <a:rPr lang="de-DE" sz="1200" dirty="0" smtClean="0"/>
              <a:t> </a:t>
            </a:r>
            <a:br>
              <a:rPr lang="de-DE" sz="1200" dirty="0" smtClean="0"/>
            </a:br>
            <a:r>
              <a:rPr lang="de-DE" sz="1200" dirty="0" err="1" smtClean="0"/>
              <a:t>Geels</a:t>
            </a:r>
            <a:r>
              <a:rPr lang="de-DE" sz="1200" dirty="0" smtClean="0"/>
              <a:t> &amp; </a:t>
            </a:r>
            <a:r>
              <a:rPr lang="de-DE" sz="1200" dirty="0" err="1" smtClean="0"/>
              <a:t>Schot</a:t>
            </a:r>
            <a:r>
              <a:rPr lang="de-DE" sz="1200" dirty="0" smtClean="0"/>
              <a:t> 2007</a:t>
            </a:r>
          </a:p>
          <a:p>
            <a:r>
              <a:rPr lang="de-DE" sz="1200" dirty="0" smtClean="0">
                <a:hlinkClick r:id="rId6" action="ppaction://hlinksldjump"/>
              </a:rPr>
              <a:t>(            10. Lesestoff</a:t>
            </a:r>
            <a:r>
              <a:rPr lang="de-DE" sz="1200" dirty="0" smtClean="0"/>
              <a:t>)</a:t>
            </a:r>
            <a:endParaRPr lang="de-DE" sz="1200" dirty="0"/>
          </a:p>
        </p:txBody>
      </p:sp>
      <p:sp>
        <p:nvSpPr>
          <p:cNvPr id="8" name="Rechteck 7"/>
          <p:cNvSpPr/>
          <p:nvPr/>
        </p:nvSpPr>
        <p:spPr>
          <a:xfrm>
            <a:off x="6137982" y="1772816"/>
            <a:ext cx="2682490" cy="4093428"/>
          </a:xfrm>
          <a:prstGeom prst="rect">
            <a:avLst/>
          </a:prstGeom>
        </p:spPr>
        <p:txBody>
          <a:bodyPr wrap="square">
            <a:spAutoFit/>
          </a:bodyPr>
          <a:lstStyle/>
          <a:p>
            <a:r>
              <a:rPr lang="de-DE" sz="2000" b="1" dirty="0" smtClean="0"/>
              <a:t>Erläuterung</a:t>
            </a:r>
            <a:r>
              <a:rPr lang="de-DE" sz="2000" dirty="0" smtClean="0"/>
              <a:t>: Eine </a:t>
            </a:r>
            <a:r>
              <a:rPr lang="de-DE" sz="2000" b="1" dirty="0" smtClean="0">
                <a:solidFill>
                  <a:srgbClr val="C00000"/>
                </a:solidFill>
              </a:rPr>
              <a:t>Offene Werkstatt </a:t>
            </a:r>
            <a:r>
              <a:rPr lang="de-DE" sz="2000" dirty="0" smtClean="0"/>
              <a:t>entwickelt eine Vision, die - im Gegensatz zum heutigen Regime  - Umfeldentwicklungen, wie zum Beispiel Sinnverlust der Bürger, aufgreift und damit mittelfristig zur Transformation des heutigen, trägen Regimes beiträgt.  </a:t>
            </a:r>
            <a:endParaRPr lang="de-DE" sz="2000" dirty="0"/>
          </a:p>
        </p:txBody>
      </p:sp>
      <p:cxnSp>
        <p:nvCxnSpPr>
          <p:cNvPr id="9" name="Gerade Verbindung 8"/>
          <p:cNvCxnSpPr/>
          <p:nvPr/>
        </p:nvCxnSpPr>
        <p:spPr>
          <a:xfrm>
            <a:off x="5796136" y="1412776"/>
            <a:ext cx="0" cy="53171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DE" sz="3200" dirty="0" smtClean="0">
                <a:solidFill>
                  <a:schemeClr val="tx2"/>
                </a:solidFill>
              </a:rPr>
              <a:t>3	Wer soll mitmachen?</a:t>
            </a:r>
            <a:endParaRPr lang="de-DE" sz="3200" dirty="0">
              <a:solidFill>
                <a:schemeClr val="tx2"/>
              </a:solidFill>
            </a:endParaRPr>
          </a:p>
        </p:txBody>
      </p:sp>
      <p:sp>
        <p:nvSpPr>
          <p:cNvPr id="6" name="Inhaltsplatzhalter 5"/>
          <p:cNvSpPr>
            <a:spLocks noGrp="1"/>
          </p:cNvSpPr>
          <p:nvPr>
            <p:ph sz="quarter" idx="11"/>
          </p:nvPr>
        </p:nvSpPr>
        <p:spPr>
          <a:xfrm>
            <a:off x="460800" y="1728000"/>
            <a:ext cx="8222400" cy="4725336"/>
          </a:xfrm>
        </p:spPr>
        <p:txBody>
          <a:bodyPr>
            <a:normAutofit fontScale="92500" lnSpcReduction="20000"/>
          </a:bodyPr>
          <a:lstStyle/>
          <a:p>
            <a:pPr>
              <a:buNone/>
            </a:pPr>
            <a:r>
              <a:rPr lang="de-DE" sz="2000" dirty="0" smtClean="0">
                <a:latin typeface="+mn-lt"/>
              </a:rPr>
              <a:t>Grundsätzlich können alle in einer Offenen Werkstatt </a:t>
            </a:r>
            <a:r>
              <a:rPr lang="de-DE" sz="2000" u="sng" dirty="0" smtClean="0">
                <a:latin typeface="+mn-lt"/>
              </a:rPr>
              <a:t>vertretenen Personen</a:t>
            </a:r>
            <a:r>
              <a:rPr lang="de-DE" sz="2000" dirty="0" smtClean="0">
                <a:latin typeface="+mn-lt"/>
              </a:rPr>
              <a:t> (z.B. Betreuer, </a:t>
            </a:r>
            <a:r>
              <a:rPr lang="de-DE" sz="2000" dirty="0" err="1" smtClean="0">
                <a:latin typeface="+mn-lt"/>
              </a:rPr>
              <a:t>Maker</a:t>
            </a:r>
            <a:r>
              <a:rPr lang="de-DE" sz="2000" dirty="0" smtClean="0">
                <a:latin typeface="+mn-lt"/>
              </a:rPr>
              <a:t>) und auch von einer Offenen Werkstatt </a:t>
            </a:r>
            <a:r>
              <a:rPr lang="de-DE" sz="2000" u="sng" dirty="0" smtClean="0">
                <a:latin typeface="+mn-lt"/>
              </a:rPr>
              <a:t>betroffenen Personen</a:t>
            </a:r>
            <a:r>
              <a:rPr lang="de-DE" sz="2000" dirty="0" smtClean="0">
                <a:latin typeface="+mn-lt"/>
              </a:rPr>
              <a:t> (z.B. Nachbarschaft, Schulen) an der Visionsentwicklung mitwirken.</a:t>
            </a:r>
          </a:p>
          <a:p>
            <a:pPr>
              <a:buNone/>
            </a:pPr>
            <a:r>
              <a:rPr lang="de-DE" sz="2000" u="sng" dirty="0" smtClean="0">
                <a:latin typeface="+mn-lt"/>
              </a:rPr>
              <a:t>Faustregel</a:t>
            </a:r>
            <a:r>
              <a:rPr lang="de-DE" sz="2000" dirty="0" smtClean="0">
                <a:latin typeface="+mn-lt"/>
              </a:rPr>
              <a:t>: Je homogener die Gruppe, desto vertraulicher und ambitionierter die Visionsentwicklung; je heterogener die Gruppe, desto kleiner der gemeinsamste Nenner, aber desto breiter wird sie später getragen </a:t>
            </a:r>
            <a:r>
              <a:rPr lang="de-DE" sz="2000" dirty="0" smtClean="0">
                <a:latin typeface="+mn-lt"/>
                <a:hlinkClick r:id="rId3" action="ppaction://hlinksldjump"/>
              </a:rPr>
              <a:t>(          4 Organisation).</a:t>
            </a:r>
            <a:r>
              <a:rPr lang="de-DE" sz="2000" dirty="0" smtClean="0">
                <a:latin typeface="+mn-lt"/>
              </a:rPr>
              <a:t>    </a:t>
            </a:r>
          </a:p>
          <a:p>
            <a:pPr>
              <a:buNone/>
            </a:pPr>
            <a:endParaRPr lang="de-DE" sz="2000" dirty="0" smtClean="0">
              <a:latin typeface="+mn-lt"/>
            </a:endParaRPr>
          </a:p>
          <a:p>
            <a:pPr>
              <a:buNone/>
            </a:pPr>
            <a:r>
              <a:rPr lang="de-DE" sz="2000" b="1" dirty="0" smtClean="0">
                <a:latin typeface="+mn-lt"/>
              </a:rPr>
              <a:t>! Zumindest alle Funktionsträger in einer Offenen Werkstatt und regelmäßige Nutzer der Werkstatt sind wohl einzubeziehen. Dann sprechen diejenigen für die Offene Werkstatt, die sie auch faktisch tragen.</a:t>
            </a:r>
          </a:p>
          <a:p>
            <a:pPr>
              <a:buNone/>
            </a:pPr>
            <a:endParaRPr lang="de-DE" sz="2000" b="1" dirty="0">
              <a:latin typeface="+mn-lt"/>
            </a:endParaRPr>
          </a:p>
          <a:p>
            <a:pPr>
              <a:buNone/>
            </a:pPr>
            <a:r>
              <a:rPr lang="de-DE" sz="2000" b="1" dirty="0" smtClean="0">
                <a:latin typeface="+mn-lt"/>
              </a:rPr>
              <a:t>! Je nach Zweck der Vision </a:t>
            </a:r>
            <a:r>
              <a:rPr lang="de-DE" sz="2000" dirty="0" smtClean="0">
                <a:latin typeface="+mn-lt"/>
              </a:rPr>
              <a:t>(         </a:t>
            </a:r>
            <a:r>
              <a:rPr lang="de-DE" sz="2000" dirty="0" smtClean="0">
                <a:latin typeface="+mn-lt"/>
                <a:hlinkClick r:id="rId4" action="ppaction://hlinksldjump"/>
              </a:rPr>
              <a:t>2 Zweck</a:t>
            </a:r>
            <a:r>
              <a:rPr lang="de-DE" sz="2000" dirty="0" smtClean="0">
                <a:latin typeface="+mn-lt"/>
              </a:rPr>
              <a:t>) </a:t>
            </a:r>
            <a:r>
              <a:rPr lang="de-DE" sz="2000" b="1" dirty="0" smtClean="0">
                <a:latin typeface="+mn-lt"/>
              </a:rPr>
              <a:t>sollten auch lose Interessierte angesprochen werden.</a:t>
            </a:r>
          </a:p>
          <a:p>
            <a:pPr>
              <a:buNone/>
            </a:pPr>
            <a:endParaRPr lang="de-DE" sz="2000" b="1" dirty="0" smtClean="0">
              <a:latin typeface="+mn-lt"/>
            </a:endParaRPr>
          </a:p>
          <a:p>
            <a:pPr>
              <a:buNone/>
            </a:pPr>
            <a:r>
              <a:rPr lang="de-DE" sz="2000" b="1" dirty="0" smtClean="0">
                <a:latin typeface="+mn-lt"/>
              </a:rPr>
              <a:t>! Wird breit eingeladen, so sind die Rollen der Teilnehmenden zu klären: Spricht man für sich als Person oder für eine Institution (z.B. Offene Werkstatt, Nachbarschaftsinitiative, Bürger allgemein)? </a:t>
            </a:r>
          </a:p>
          <a:p>
            <a:pPr>
              <a:buNone/>
            </a:pPr>
            <a:endParaRPr lang="de-DE" sz="2000" b="1" dirty="0" smtClean="0"/>
          </a:p>
          <a:p>
            <a:pPr>
              <a:buNone/>
            </a:pPr>
            <a:endParaRPr lang="de-DE" sz="2000" b="1" dirty="0">
              <a:latin typeface="+mn-lt"/>
            </a:endParaRPr>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476672"/>
            <a:ext cx="6889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2924944"/>
            <a:ext cx="360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8146" y="4553418"/>
            <a:ext cx="360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DE" sz="3200" dirty="0" smtClean="0">
                <a:solidFill>
                  <a:schemeClr val="tx2"/>
                </a:solidFill>
              </a:rPr>
              <a:t>3	Motivationen der Macher*innen von 	Offenen Werkstätten</a:t>
            </a:r>
            <a:endParaRPr lang="de-DE" sz="3200" dirty="0">
              <a:solidFill>
                <a:schemeClr val="tx2"/>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404664"/>
            <a:ext cx="9509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62" y="1412776"/>
            <a:ext cx="4896544" cy="5375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7081027" y="5827596"/>
            <a:ext cx="1495089" cy="646331"/>
          </a:xfrm>
          <a:prstGeom prst="rect">
            <a:avLst/>
          </a:prstGeom>
          <a:noFill/>
          <a:ln>
            <a:solidFill>
              <a:schemeClr val="tx1"/>
            </a:solidFill>
          </a:ln>
        </p:spPr>
        <p:txBody>
          <a:bodyPr wrap="none" rtlCol="0">
            <a:spAutoFit/>
          </a:bodyPr>
          <a:lstStyle/>
          <a:p>
            <a:r>
              <a:rPr lang="de-DE" sz="1200" u="sng" dirty="0" smtClean="0"/>
              <a:t>Quelle:</a:t>
            </a:r>
            <a:r>
              <a:rPr lang="de-DE" sz="1200" dirty="0" smtClean="0"/>
              <a:t> </a:t>
            </a:r>
            <a:br>
              <a:rPr lang="de-DE" sz="1200" dirty="0" smtClean="0"/>
            </a:br>
            <a:r>
              <a:rPr lang="de-DE" sz="1200" dirty="0" smtClean="0"/>
              <a:t>Lange et al. 2016</a:t>
            </a:r>
          </a:p>
          <a:p>
            <a:r>
              <a:rPr lang="de-DE" sz="1200" dirty="0" smtClean="0">
                <a:hlinkClick r:id="rId5" action="ppaction://hlinksldjump"/>
              </a:rPr>
              <a:t>(            10. Lesestoff</a:t>
            </a:r>
            <a:r>
              <a:rPr lang="de-DE" sz="1200" dirty="0" smtClean="0"/>
              <a:t>)</a:t>
            </a:r>
            <a:endParaRPr lang="de-DE" sz="1200" dirty="0"/>
          </a:p>
        </p:txBody>
      </p:sp>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6211177"/>
            <a:ext cx="360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5041058" y="1772816"/>
            <a:ext cx="3499792" cy="3785652"/>
          </a:xfrm>
          <a:prstGeom prst="rect">
            <a:avLst/>
          </a:prstGeom>
        </p:spPr>
        <p:txBody>
          <a:bodyPr wrap="square">
            <a:spAutoFit/>
          </a:bodyPr>
          <a:lstStyle/>
          <a:p>
            <a:pPr lvl="0"/>
            <a:r>
              <a:rPr lang="de-DE" sz="2000" b="1" dirty="0">
                <a:solidFill>
                  <a:prstClr val="black"/>
                </a:solidFill>
              </a:rPr>
              <a:t>Erläuterung</a:t>
            </a:r>
            <a:r>
              <a:rPr lang="de-DE" sz="2000" dirty="0">
                <a:solidFill>
                  <a:prstClr val="black"/>
                </a:solidFill>
              </a:rPr>
              <a:t>: </a:t>
            </a:r>
            <a:r>
              <a:rPr lang="de-DE" sz="2000" dirty="0" smtClean="0">
                <a:solidFill>
                  <a:prstClr val="black"/>
                </a:solidFill>
              </a:rPr>
              <a:t>Ergebnisse aus einer Befragung der Macher*innen von </a:t>
            </a:r>
            <a:r>
              <a:rPr lang="de-DE" sz="2000" b="1" dirty="0" smtClean="0">
                <a:solidFill>
                  <a:srgbClr val="C00000"/>
                </a:solidFill>
              </a:rPr>
              <a:t>Offenen Werkstätten  </a:t>
            </a:r>
            <a:r>
              <a:rPr lang="de-DE" sz="2000" dirty="0" smtClean="0">
                <a:solidFill>
                  <a:prstClr val="black"/>
                </a:solidFill>
              </a:rPr>
              <a:t>im Sommer 2015 (103 Antwortende, mehrere Motivationen waren möglich). Innerhalb einer Offenen Werkstatt kann es ganz andere Motivationsschwerpunkte geben, zum Beispiel auch Umweltschutz als dominierendes Motiv.    </a:t>
            </a:r>
            <a:endParaRPr lang="de-DE" sz="2000" dirty="0">
              <a:solidFill>
                <a:prstClr val="black"/>
              </a:solidFill>
            </a:endParaRPr>
          </a:p>
        </p:txBody>
      </p:sp>
      <p:cxnSp>
        <p:nvCxnSpPr>
          <p:cNvPr id="10" name="Gerade Verbindung 9"/>
          <p:cNvCxnSpPr/>
          <p:nvPr/>
        </p:nvCxnSpPr>
        <p:spPr>
          <a:xfrm>
            <a:off x="4716016" y="1417638"/>
            <a:ext cx="0" cy="532373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2385</Words>
  <Application>Microsoft Office PowerPoint</Application>
  <PresentationFormat>Bildschirmpräsentation (4:3)</PresentationFormat>
  <Paragraphs>325</Paragraphs>
  <Slides>27</Slides>
  <Notes>21</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Larissa</vt:lpstr>
      <vt:lpstr>Entwicklung einer Vision</vt:lpstr>
      <vt:lpstr>Einleitung</vt:lpstr>
      <vt:lpstr>In 10 Schritten zur Vision  für eure Offene Werkstatt</vt:lpstr>
      <vt:lpstr>1 Eine Vision – was ist das?</vt:lpstr>
      <vt:lpstr>1  Visionen Offener Werkstätten </vt:lpstr>
      <vt:lpstr>2 Wozu eine Vision entwickeln?</vt:lpstr>
      <vt:lpstr>2 Die Vision für eine Offene Werkstatt   im Transformationsmodell</vt:lpstr>
      <vt:lpstr>3 Wer soll mitmachen?</vt:lpstr>
      <vt:lpstr>3 Motivationen der Macher*innen von  Offenen Werkstätten</vt:lpstr>
      <vt:lpstr>4 Wie organisieren wir das?</vt:lpstr>
      <vt:lpstr>4 Worauf müssen wir bei der   Organisation achten?</vt:lpstr>
      <vt:lpstr>4 Belebung eines leeren Raumes   durch Visioning</vt:lpstr>
      <vt:lpstr>5 Welche Schritte führen zur  Vision?</vt:lpstr>
      <vt:lpstr>5 Vorgehen im VOW Workshop</vt:lpstr>
      <vt:lpstr>5 Vereinfachtes Drehbuch   für einen eintägigen Workshop</vt:lpstr>
      <vt:lpstr>6 Wie durchbrechen wir Denk- und  Fühlbarrieren?</vt:lpstr>
      <vt:lpstr>6 Der Blick zurück im VOW Workshop</vt:lpstr>
      <vt:lpstr>6 Aktives Zuhören</vt:lpstr>
      <vt:lpstr>6 Assoziatives Denken  Spaghetti Challenge</vt:lpstr>
      <vt:lpstr>7 Wie kommen wir von der einzelnen   zur gemeinsam geteilten Vision?</vt:lpstr>
      <vt:lpstr>7 Visualisierung der Visionspyramide</vt:lpstr>
      <vt:lpstr>8 Was brauchen wir,   um unsere Vision zu erreichen?</vt:lpstr>
      <vt:lpstr>8 Rahmenbedingungen</vt:lpstr>
      <vt:lpstr>9 Was machen wir jetzt   mit unserer Vision?</vt:lpstr>
      <vt:lpstr>10 Welche praktische Unterstützung   gibt es?</vt:lpstr>
      <vt:lpstr>10 Lesestoff</vt:lpstr>
      <vt:lpstr>Checkliste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Konzept-Vorschlag für Cowerk-Workshop mit VOW</dc:title>
  <dc:creator>Lorenz Erdmann</dc:creator>
  <cp:lastModifiedBy>Tom Hansing, Stiftungsgemeinschaft</cp:lastModifiedBy>
  <cp:revision>137</cp:revision>
  <dcterms:created xsi:type="dcterms:W3CDTF">2015-07-10T08:43:53Z</dcterms:created>
  <dcterms:modified xsi:type="dcterms:W3CDTF">2017-09-16T20:51:38Z</dcterms:modified>
</cp:coreProperties>
</file>